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64" r:id="rId5"/>
    <p:sldId id="281" r:id="rId6"/>
    <p:sldId id="275" r:id="rId7"/>
    <p:sldId id="271" r:id="rId8"/>
    <p:sldId id="277" r:id="rId9"/>
    <p:sldId id="278" r:id="rId10"/>
    <p:sldId id="279" r:id="rId11"/>
    <p:sldId id="280" r:id="rId12"/>
    <p:sldId id="265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45D6"/>
    <a:srgbClr val="58595B"/>
    <a:srgbClr val="AC093E"/>
    <a:srgbClr val="6F6F6E"/>
    <a:srgbClr val="ECA00F"/>
    <a:srgbClr val="303030"/>
    <a:srgbClr val="ADAFB2"/>
    <a:srgbClr val="00ADEF"/>
    <a:srgbClr val="D1D3D4"/>
    <a:srgbClr val="1A4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Styl Tmavá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B9836-A0BF-4A8B-94FD-DB3111F074FF}" type="datetimeFigureOut">
              <a:rPr lang="cs-CZ" smtClean="0"/>
              <a:t>08.10.2025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34C5-54A7-4777-A686-F654A20D3D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5272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B9836-A0BF-4A8B-94FD-DB3111F074FF}" type="datetimeFigureOut">
              <a:rPr lang="cs-CZ" smtClean="0"/>
              <a:t>08.10.2025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34C5-54A7-4777-A686-F654A20D3D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014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B9836-A0BF-4A8B-94FD-DB3111F074FF}" type="datetimeFigureOut">
              <a:rPr lang="cs-CZ" smtClean="0"/>
              <a:t>08.10.2025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34C5-54A7-4777-A686-F654A20D3D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78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B9836-A0BF-4A8B-94FD-DB3111F074FF}" type="datetimeFigureOut">
              <a:rPr lang="cs-CZ" smtClean="0"/>
              <a:t>08.10.2025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34C5-54A7-4777-A686-F654A20D3D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082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B9836-A0BF-4A8B-94FD-DB3111F074FF}" type="datetimeFigureOut">
              <a:rPr lang="cs-CZ" smtClean="0"/>
              <a:t>08.10.2025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34C5-54A7-4777-A686-F654A20D3D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57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B9836-A0BF-4A8B-94FD-DB3111F074FF}" type="datetimeFigureOut">
              <a:rPr lang="cs-CZ" smtClean="0"/>
              <a:t>08.10.2025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34C5-54A7-4777-A686-F654A20D3D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78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B9836-A0BF-4A8B-94FD-DB3111F074FF}" type="datetimeFigureOut">
              <a:rPr lang="cs-CZ" smtClean="0"/>
              <a:t>08.10.2025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34C5-54A7-4777-A686-F654A20D3D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829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B9836-A0BF-4A8B-94FD-DB3111F074FF}" type="datetimeFigureOut">
              <a:rPr lang="cs-CZ" smtClean="0"/>
              <a:t>08.10.2025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34C5-54A7-4777-A686-F654A20D3D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32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B9836-A0BF-4A8B-94FD-DB3111F074FF}" type="datetimeFigureOut">
              <a:rPr lang="cs-CZ" smtClean="0"/>
              <a:t>08.10.2025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34C5-54A7-4777-A686-F654A20D3D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542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B9836-A0BF-4A8B-94FD-DB3111F074FF}" type="datetimeFigureOut">
              <a:rPr lang="cs-CZ" smtClean="0"/>
              <a:t>08.10.2025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34C5-54A7-4777-A686-F654A20D3D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24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B9836-A0BF-4A8B-94FD-DB3111F074FF}" type="datetimeFigureOut">
              <a:rPr lang="cs-CZ" smtClean="0"/>
              <a:t>08.10.2025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34C5-54A7-4777-A686-F654A20D3D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341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B9836-A0BF-4A8B-94FD-DB3111F074FF}" type="datetimeFigureOut">
              <a:rPr lang="cs-CZ" smtClean="0"/>
              <a:t>08.10.2025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934C5-54A7-4777-A686-F654A20D3D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810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492897"/>
            <a:ext cx="7772400" cy="864095"/>
          </a:xfrm>
        </p:spPr>
        <p:txBody>
          <a:bodyPr>
            <a:normAutofit fontScale="90000"/>
          </a:bodyPr>
          <a:lstStyle/>
          <a:p>
            <a:pPr algn="l"/>
            <a:r>
              <a:rPr lang="cs-CZ" sz="4200" dirty="0">
                <a:solidFill>
                  <a:schemeClr val="bg1"/>
                </a:solidFill>
                <a:latin typeface="ATC Arquette Bold" panose="00000800000000000000" pitchFamily="2" charset="-18"/>
              </a:rPr>
              <a:t>Společenství obcí je i společenstvím zřizovatelů škol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3790123"/>
            <a:ext cx="6400800" cy="576064"/>
          </a:xfrm>
        </p:spPr>
        <p:txBody>
          <a:bodyPr>
            <a:normAutofit/>
          </a:bodyPr>
          <a:lstStyle/>
          <a:p>
            <a:pPr algn="l"/>
            <a:r>
              <a:rPr lang="cs-CZ" sz="2400" dirty="0">
                <a:solidFill>
                  <a:schemeClr val="bg1"/>
                </a:solidFill>
                <a:latin typeface="ATC Arquette Medium" panose="00000600000000000000" pitchFamily="2" charset="-18"/>
              </a:rPr>
              <a:t>Co umíme a chceme společně umět?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611560" y="6093296"/>
            <a:ext cx="5400600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dirty="0">
                <a:solidFill>
                  <a:schemeClr val="bg1"/>
                </a:solidFill>
                <a:latin typeface="ATC Arquette Medium" panose="00000600000000000000" pitchFamily="2" charset="-18"/>
              </a:rPr>
              <a:t>Škola jako místo setkávání, Viktor Liška, 9. 10. 2025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84051"/>
            <a:ext cx="2160240" cy="89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21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58C0F-A85C-1DAB-B92A-103BEF2F6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B26C5F8A-4F32-E8D1-372B-C8E6FEF30B04}"/>
              </a:ext>
            </a:extLst>
          </p:cNvPr>
          <p:cNvSpPr txBox="1"/>
          <p:nvPr/>
        </p:nvSpPr>
        <p:spPr>
          <a:xfrm>
            <a:off x="467544" y="375047"/>
            <a:ext cx="3849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7145D6"/>
                </a:solidFill>
                <a:latin typeface="ATC Arquette Bold" panose="00000800000000000000" pitchFamily="2" charset="-18"/>
              </a:rPr>
              <a:t>Kde už něco z toho umí?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D3CA652-538A-D286-DCAB-377C549780B7}"/>
              </a:ext>
            </a:extLst>
          </p:cNvPr>
          <p:cNvSpPr txBox="1"/>
          <p:nvPr/>
        </p:nvSpPr>
        <p:spPr>
          <a:xfrm>
            <a:off x="467544" y="5282624"/>
            <a:ext cx="828092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b="1" dirty="0">
                <a:solidFill>
                  <a:srgbClr val="7145D6"/>
                </a:solidFill>
                <a:latin typeface="ATC Arquette Bold" panose="00000800000000000000" pitchFamily="2" charset="-18"/>
              </a:rPr>
              <a:t>Na začátku roku bylo v ČR 10 svazkových škol. Z toho 7 vzniklo spojením obcí za zřízením a provozováním ZŠ. Tři DSO/SO zřídili školu pro vybraný počet členů.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65F9A3C-D370-D86E-7A71-68F85CA864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34" y="368572"/>
            <a:ext cx="474614" cy="47461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7F25E33-3916-0539-3D01-648D84CA4F00}"/>
              </a:ext>
            </a:extLst>
          </p:cNvPr>
          <p:cNvSpPr txBox="1"/>
          <p:nvPr/>
        </p:nvSpPr>
        <p:spPr>
          <a:xfrm>
            <a:off x="683568" y="982176"/>
            <a:ext cx="705678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SO Kutnohorsko: Centrum podpory vzdělávání v ORP Kutná Hora s Týmy duševního zdraví</a:t>
            </a:r>
          </a:p>
          <a:p>
            <a:endParaRPr lang="cs-CZ" sz="2400" b="1" dirty="0">
              <a:solidFill>
                <a:srgbClr val="6F6F6E"/>
              </a:solidFill>
              <a:latin typeface="ATC Arquette Medium" panose="00000600000000000000" pitchFamily="2" charset="-18"/>
            </a:endParaRPr>
          </a:p>
          <a:p>
            <a:r>
              <a:rPr lang="cs-CZ" sz="24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SO Tišnovsko: svazková MŠ Venkov, svazková ZŠ Venkov a společný školský systém</a:t>
            </a:r>
          </a:p>
          <a:p>
            <a:endParaRPr lang="cs-CZ" sz="2400" b="1" dirty="0">
              <a:solidFill>
                <a:srgbClr val="6F6F6E"/>
              </a:solidFill>
              <a:latin typeface="ATC Arquette Medium" panose="00000600000000000000" pitchFamily="2" charset="-18"/>
            </a:endParaRPr>
          </a:p>
          <a:p>
            <a:r>
              <a:rPr lang="cs-CZ" sz="24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DSO Údolí Desné: svazková MŠ a ZŠ Údolí Desné</a:t>
            </a:r>
          </a:p>
          <a:p>
            <a:endParaRPr lang="cs-CZ" sz="2400" b="1" dirty="0">
              <a:solidFill>
                <a:srgbClr val="6F6F6E"/>
              </a:solidFill>
              <a:latin typeface="ATC Arquette Medium" panose="00000600000000000000" pitchFamily="2" charset="-18"/>
            </a:endParaRPr>
          </a:p>
          <a:p>
            <a:r>
              <a:rPr lang="cs-CZ" sz="24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DSO LOŠBATES, Škola VIDA, </a:t>
            </a:r>
          </a:p>
          <a:p>
            <a:r>
              <a:rPr lang="cs-CZ" sz="24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DSO Český Brod-Doubravčice</a:t>
            </a:r>
          </a:p>
        </p:txBody>
      </p:sp>
    </p:spTree>
    <p:extLst>
      <p:ext uri="{BB962C8B-B14F-4D97-AF65-F5344CB8AC3E}">
        <p14:creationId xmlns:p14="http://schemas.microsoft.com/office/powerpoint/2010/main" val="2569555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F79D3-AB2C-5CEA-5182-90937678D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676C0D97-36C3-654C-5217-232C3BD645BB}"/>
              </a:ext>
            </a:extLst>
          </p:cNvPr>
          <p:cNvSpPr txBox="1"/>
          <p:nvPr/>
        </p:nvSpPr>
        <p:spPr>
          <a:xfrm>
            <a:off x="467544" y="375047"/>
            <a:ext cx="3167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7145D6"/>
                </a:solidFill>
                <a:latin typeface="ATC Arquette Bold" panose="00000800000000000000" pitchFamily="2" charset="-18"/>
              </a:rPr>
              <a:t>Je to příležitost?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9A40E30-FB77-95A8-CFC1-27571D9DD940}"/>
              </a:ext>
            </a:extLst>
          </p:cNvPr>
          <p:cNvSpPr txBox="1"/>
          <p:nvPr/>
        </p:nvSpPr>
        <p:spPr>
          <a:xfrm>
            <a:off x="467544" y="5282624"/>
            <a:ext cx="828092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b="1" dirty="0">
                <a:solidFill>
                  <a:srgbClr val="7145D6"/>
                </a:solidFill>
                <a:latin typeface="ATC Arquette Bold" panose="00000800000000000000" pitchFamily="2" charset="-18"/>
              </a:rPr>
              <a:t>Společenství obcí v zřizuje ŠPO jako svazkovou školu, která je nejefektivnějším řešením správy škol v území ORP. </a:t>
            </a:r>
          </a:p>
          <a:p>
            <a:r>
              <a:rPr lang="cs-CZ" sz="2100" b="1" dirty="0">
                <a:solidFill>
                  <a:srgbClr val="7145D6"/>
                </a:solidFill>
                <a:latin typeface="ATC Arquette Bold" panose="00000800000000000000" pitchFamily="2" charset="-18"/>
              </a:rPr>
              <a:t>Je to možné?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C6EF4A0-ED49-6310-0382-133CB90E41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34" y="368572"/>
            <a:ext cx="474614" cy="47461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3F12A2F-48C9-33DE-C7E4-0F6E5FDFD65C}"/>
              </a:ext>
            </a:extLst>
          </p:cNvPr>
          <p:cNvSpPr txBox="1"/>
          <p:nvPr/>
        </p:nvSpPr>
        <p:spPr>
          <a:xfrm>
            <a:off x="683568" y="982176"/>
            <a:ext cx="705678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Nový školský RUD: koeficient 1,2x pro svazkové školy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s-CZ" sz="2400" b="1" dirty="0">
              <a:solidFill>
                <a:srgbClr val="6F6F6E"/>
              </a:solidFill>
              <a:latin typeface="ATC Arquette Medium" panose="00000600000000000000" pitchFamily="2" charset="-18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Školní psycholog a speciální pedagog na školách od 180 žáků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s-CZ" sz="2400" b="1" dirty="0">
              <a:solidFill>
                <a:srgbClr val="6F6F6E"/>
              </a:solidFill>
              <a:latin typeface="ATC Arquette Medium" panose="00000600000000000000" pitchFamily="2" charset="-18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MAP V, aktivita 3: Integrace škol a sdílení kapacit prostřednictvím SO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s-CZ" sz="2400" b="1" dirty="0">
              <a:solidFill>
                <a:srgbClr val="6F6F6E"/>
              </a:solidFill>
              <a:latin typeface="ATC Arquette Medium" panose="00000600000000000000" pitchFamily="2" charset="-18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Pilotáž: Efektivní správa škol prostřednictvím společenství obcí a ŠPO</a:t>
            </a:r>
          </a:p>
          <a:p>
            <a:endParaRPr lang="cs-CZ" sz="2400" dirty="0">
              <a:solidFill>
                <a:srgbClr val="6F6F6E"/>
              </a:solidFill>
              <a:latin typeface="ATC Arquette Medium" panose="000006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76429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467544" y="2492897"/>
            <a:ext cx="7772400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dirty="0">
                <a:solidFill>
                  <a:schemeClr val="bg1"/>
                </a:solidFill>
                <a:latin typeface="ATC Arquette Bold" panose="00000800000000000000" pitchFamily="2" charset="-18"/>
              </a:rPr>
              <a:t>Děkuji za pozornost</a:t>
            </a: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67544" y="3284984"/>
            <a:ext cx="64008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solidFill>
                  <a:schemeClr val="bg1"/>
                </a:solidFill>
                <a:latin typeface="ATC Arquette Medium" panose="00000600000000000000" pitchFamily="2" charset="-18"/>
              </a:rPr>
              <a:t>Viktor Liška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611560" y="6093296"/>
            <a:ext cx="5400600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dirty="0">
                <a:solidFill>
                  <a:schemeClr val="bg1"/>
                </a:solidFill>
                <a:latin typeface="ATC Arquette Medium" panose="00000600000000000000" pitchFamily="2" charset="-18"/>
              </a:rPr>
              <a:t>www.asociacedso.cz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84051"/>
            <a:ext cx="2160240" cy="89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81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467544" y="375047"/>
            <a:ext cx="5072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7145D6"/>
                </a:solidFill>
                <a:latin typeface="ATC Arquette Bold" panose="00000800000000000000" pitchFamily="2" charset="-18"/>
              </a:rPr>
              <a:t>Co je to společenství obcí (SO)?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67544" y="1124744"/>
            <a:ext cx="813690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58595B"/>
                </a:solidFill>
                <a:latin typeface="ATC Arquette Bold" panose="00000800000000000000" pitchFamily="2" charset="-18"/>
              </a:rPr>
              <a:t>Základní charakteristika</a:t>
            </a:r>
            <a:r>
              <a:rPr lang="cs-CZ" sz="1400" b="1" dirty="0">
                <a:solidFill>
                  <a:srgbClr val="58595B"/>
                </a:solidFill>
                <a:latin typeface="ATC Arquette Bold" panose="00000800000000000000" pitchFamily="2" charset="-18"/>
              </a:rPr>
              <a:t>:</a:t>
            </a:r>
          </a:p>
          <a:p>
            <a:endParaRPr lang="cs-CZ" sz="900" dirty="0">
              <a:solidFill>
                <a:srgbClr val="58595B"/>
              </a:solidFill>
              <a:latin typeface="ATC Arquette Medium" panose="00000600000000000000" pitchFamily="2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rgbClr val="6F6F6E"/>
                </a:solidFill>
                <a:latin typeface="ATC Arquette Medium" panose="00000600000000000000" pitchFamily="2" charset="-18"/>
              </a:rPr>
              <a:t>pokročilá forma meziobecní spolupráce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rgbClr val="6F6F6E"/>
                </a:solidFill>
                <a:latin typeface="ATC Arquette Medium" panose="00000600000000000000" pitchFamily="2" charset="-18"/>
              </a:rPr>
              <a:t>širší </a:t>
            </a:r>
            <a:r>
              <a:rPr lang="cs-CZ" sz="2100" dirty="0" err="1">
                <a:solidFill>
                  <a:srgbClr val="6F6F6E"/>
                </a:solidFill>
                <a:latin typeface="ATC Arquette Medium" panose="00000600000000000000" pitchFamily="2" charset="-18"/>
              </a:rPr>
              <a:t>nadobecní</a:t>
            </a:r>
            <a:r>
              <a:rPr lang="cs-CZ" sz="2100" dirty="0">
                <a:solidFill>
                  <a:srgbClr val="6F6F6E"/>
                </a:solidFill>
                <a:latin typeface="ATC Arquette Medium" panose="00000600000000000000" pitchFamily="2" charset="-18"/>
              </a:rPr>
              <a:t> význam - mikroregion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rgbClr val="6F6F6E"/>
                </a:solidFill>
                <a:latin typeface="ATC Arquette Medium" panose="00000600000000000000" pitchFamily="2" charset="-18"/>
              </a:rPr>
              <a:t>založeno na formě svazku obcí (DSO), navazuje na činnost víceúčelových DSO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rgbClr val="6F6F6E"/>
                </a:solidFill>
                <a:latin typeface="ATC Arquette Medium" panose="00000600000000000000" pitchFamily="2" charset="-18"/>
              </a:rPr>
              <a:t>jedná se o svazek obcí, jehož předmět činnosti, způsob vzniku a vnitřní chod je specificky upraven zákonem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rgbClr val="6F6F6E"/>
                </a:solidFill>
                <a:latin typeface="ATC Arquette Medium" panose="00000600000000000000" pitchFamily="2" charset="-18"/>
              </a:rPr>
              <a:t>dobrovolný charakter SO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rgbClr val="6F6F6E"/>
                </a:solidFill>
                <a:latin typeface="ATC Arquette Medium" panose="00000600000000000000" pitchFamily="2" charset="-18"/>
              </a:rPr>
              <a:t>SO doplňuje systém subjektů veřejné správy</a:t>
            </a:r>
          </a:p>
          <a:p>
            <a:endParaRPr lang="cs-CZ" sz="2100" dirty="0">
              <a:solidFill>
                <a:srgbClr val="58595B"/>
              </a:solidFill>
              <a:latin typeface="Closer Text" pitchFamily="50" charset="-18"/>
            </a:endParaRPr>
          </a:p>
          <a:p>
            <a:endParaRPr lang="cs-CZ" sz="3200" dirty="0">
              <a:solidFill>
                <a:srgbClr val="58595B"/>
              </a:solidFill>
              <a:latin typeface="Closer Text" pitchFamily="50" charset="-18"/>
            </a:endParaRPr>
          </a:p>
          <a:p>
            <a:r>
              <a:rPr lang="cs-CZ" sz="2100" b="1" dirty="0">
                <a:solidFill>
                  <a:srgbClr val="7145D6"/>
                </a:solidFill>
                <a:latin typeface="ATC Arquette Bold" panose="00000800000000000000" pitchFamily="2" charset="-18"/>
              </a:rPr>
              <a:t>Společenství obcí je systémový nástroj pro koordinaci veřejných služeb (sociální služby, doprava, školství, energetika aj.) ve funkčním mikroregionu ztotožněném se správním obvodem ORP.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34" y="368572"/>
            <a:ext cx="474614" cy="47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52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85458-3BA6-0D14-72FA-EEB02505D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CD200BF4-EBCD-7BCC-6CC4-46693A76A035}"/>
              </a:ext>
            </a:extLst>
          </p:cNvPr>
          <p:cNvSpPr txBox="1"/>
          <p:nvPr/>
        </p:nvSpPr>
        <p:spPr>
          <a:xfrm>
            <a:off x="467544" y="375047"/>
            <a:ext cx="4897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7145D6"/>
                </a:solidFill>
                <a:latin typeface="ATC Arquette Bold" panose="00000800000000000000" pitchFamily="2" charset="-18"/>
              </a:rPr>
              <a:t>Úrovně meziobecní spolupráce: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E529758-F78A-8288-8A79-1A78CD3DCC92}"/>
              </a:ext>
            </a:extLst>
          </p:cNvPr>
          <p:cNvSpPr txBox="1"/>
          <p:nvPr/>
        </p:nvSpPr>
        <p:spPr>
          <a:xfrm>
            <a:off x="493508" y="3080375"/>
            <a:ext cx="82809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rgbClr val="6F6F6E"/>
                </a:solidFill>
                <a:latin typeface="ATC Arquette Medium" panose="00000600000000000000" pitchFamily="2" charset="-18"/>
              </a:rPr>
              <a:t>územní pravidla, jedinečnost členství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rgbClr val="6F6F6E"/>
                </a:solidFill>
                <a:latin typeface="ATC Arquette Medium" panose="00000600000000000000" pitchFamily="2" charset="-18"/>
              </a:rPr>
              <a:t>spolupráce v oblasti veřejné správy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rgbClr val="6F6F6E"/>
                </a:solidFill>
                <a:latin typeface="ATC Arquette Medium" panose="00000600000000000000" pitchFamily="2" charset="-18"/>
              </a:rPr>
              <a:t>výkon správních činností (i v přenesené působnosti) pro členské obce – sdílený úředník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rgbClr val="6F6F6E"/>
                </a:solidFill>
                <a:latin typeface="ATC Arquette Medium" panose="00000600000000000000" pitchFamily="2" charset="-18"/>
              </a:rPr>
              <a:t>sdílený zaměstnanec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sdílený pedagog</a:t>
            </a:r>
          </a:p>
          <a:p>
            <a:endParaRPr lang="cs-CZ" sz="2100" dirty="0">
              <a:solidFill>
                <a:srgbClr val="58595B"/>
              </a:solidFill>
              <a:latin typeface="Closer Text" pitchFamily="50" charset="-18"/>
            </a:endParaRPr>
          </a:p>
          <a:p>
            <a:r>
              <a:rPr lang="cs-CZ" sz="2100" b="1" dirty="0">
                <a:solidFill>
                  <a:srgbClr val="7145D6"/>
                </a:solidFill>
                <a:latin typeface="ATC Arquette Bold" panose="00000800000000000000" pitchFamily="2" charset="-18"/>
              </a:rPr>
              <a:t>Do budoucna bude SO orgánem veřejné moci s možností vykonávat veřejnou správu svým jménem a např. tak zřídit (mezi)obecní policii.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750A6A2-D972-F5DF-38F2-044EA508B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34" y="368572"/>
            <a:ext cx="474614" cy="47461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AC9569A-DBC9-4BEA-C975-512055BCE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3186"/>
            <a:ext cx="7429882" cy="162568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FC80DBA-CDB3-A182-18ED-797BE6BDDD06}"/>
              </a:ext>
            </a:extLst>
          </p:cNvPr>
          <p:cNvSpPr txBox="1"/>
          <p:nvPr/>
        </p:nvSpPr>
        <p:spPr>
          <a:xfrm>
            <a:off x="493373" y="272361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58595B"/>
                </a:solidFill>
                <a:latin typeface="ATC Arquette Bold" panose="00000800000000000000" pitchFamily="2" charset="-18"/>
              </a:rPr>
              <a:t>Co má SO navíc od DSO?</a:t>
            </a:r>
            <a:endParaRPr lang="cs-CZ" sz="1400" b="1" dirty="0">
              <a:solidFill>
                <a:srgbClr val="58595B"/>
              </a:solidFill>
              <a:latin typeface="ATC Arquette Bold" panose="000008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51259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 txBox="1">
            <a:spLocks/>
          </p:cNvSpPr>
          <p:nvPr/>
        </p:nvSpPr>
        <p:spPr>
          <a:xfrm>
            <a:off x="467544" y="2492897"/>
            <a:ext cx="7772400" cy="2016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200" dirty="0">
                <a:solidFill>
                  <a:schemeClr val="bg1"/>
                </a:solidFill>
                <a:latin typeface="ATC Arquette Bold" panose="00000800000000000000" pitchFamily="2" charset="-18"/>
              </a:rPr>
              <a:t>Efektivní správa škol prostřednictvím společenství obcí a školské právnické osoby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84051"/>
            <a:ext cx="2160240" cy="89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76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EDF51-29C4-F068-5254-B5DDD2544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1E6C76CA-C9B8-DF36-1F0E-16F815E11050}"/>
              </a:ext>
            </a:extLst>
          </p:cNvPr>
          <p:cNvSpPr txBox="1"/>
          <p:nvPr/>
        </p:nvSpPr>
        <p:spPr>
          <a:xfrm>
            <a:off x="467544" y="375047"/>
            <a:ext cx="4169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7145D6"/>
                </a:solidFill>
                <a:latin typeface="ATC Arquette Bold" panose="00000800000000000000" pitchFamily="2" charset="-18"/>
              </a:rPr>
              <a:t>Jaké jsou role zřizovatele?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FAF8502-88A5-49D3-D540-976C43A5C2BA}"/>
              </a:ext>
            </a:extLst>
          </p:cNvPr>
          <p:cNvSpPr txBox="1"/>
          <p:nvPr/>
        </p:nvSpPr>
        <p:spPr>
          <a:xfrm>
            <a:off x="611560" y="5668075"/>
            <a:ext cx="82809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>
                <a:solidFill>
                  <a:srgbClr val="7145D6"/>
                </a:solidFill>
                <a:latin typeface="ATC Arquette Bold" panose="00000800000000000000" pitchFamily="2" charset="-18"/>
              </a:rPr>
              <a:t>„Systém vedení a podpory ředitelů: priority pro období 2025-27“</a:t>
            </a:r>
          </a:p>
          <a:p>
            <a:r>
              <a:rPr lang="cs-CZ" b="1" i="1" dirty="0">
                <a:solidFill>
                  <a:srgbClr val="7145D6"/>
                </a:solidFill>
                <a:latin typeface="ATC Arquette Bold" panose="00000800000000000000" pitchFamily="2" charset="-18"/>
              </a:rPr>
              <a:t>(MŠMT, NPI, ČŠI, SMO ČR, SMS ČR, Partnerství pro vzdělávání 2030+)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1770963-EA23-2E58-F5E8-7C6EC98D4D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34" y="368572"/>
            <a:ext cx="474614" cy="47461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BC2ABE8-09F4-0AEF-5216-69BBFFCE5878}"/>
              </a:ext>
            </a:extLst>
          </p:cNvPr>
          <p:cNvSpPr txBox="1"/>
          <p:nvPr/>
        </p:nvSpPr>
        <p:spPr>
          <a:xfrm>
            <a:off x="683568" y="982176"/>
            <a:ext cx="705678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strategicky vede rozvoj zřizovaných škol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personálně vede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podporuje kvalitu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zajišťuje dostupnost a kapacitu škol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err="1">
                <a:solidFill>
                  <a:srgbClr val="6F6F6E"/>
                </a:solidFill>
                <a:latin typeface="ATC Arquette Medium" panose="00000600000000000000" pitchFamily="2" charset="-18"/>
              </a:rPr>
              <a:t>odbřemeňuje</a:t>
            </a:r>
            <a:r>
              <a:rPr lang="cs-CZ" sz="24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 ředitele od zbytečné administrativní zátěže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err="1">
                <a:solidFill>
                  <a:srgbClr val="6F6F6E"/>
                </a:solidFill>
                <a:latin typeface="ATC Arquette Medium" panose="00000600000000000000" pitchFamily="2" charset="-18"/>
              </a:rPr>
              <a:t>efektivizuje</a:t>
            </a:r>
            <a:r>
              <a:rPr lang="cs-CZ" sz="24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 provoz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spravuje majetek škol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koordinuje služby podporující děti a žáky mimo rámec školy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Zajišťuje sdílení podpůrných profesí nebo nedostatkových pozic</a:t>
            </a:r>
          </a:p>
        </p:txBody>
      </p:sp>
    </p:spTree>
    <p:extLst>
      <p:ext uri="{BB962C8B-B14F-4D97-AF65-F5344CB8AC3E}">
        <p14:creationId xmlns:p14="http://schemas.microsoft.com/office/powerpoint/2010/main" val="3754472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BAD38-15EA-36AB-B7D1-B1986CE0C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F82E1614-20FD-1A43-9561-C739121265A3}"/>
              </a:ext>
            </a:extLst>
          </p:cNvPr>
          <p:cNvSpPr txBox="1"/>
          <p:nvPr/>
        </p:nvSpPr>
        <p:spPr>
          <a:xfrm>
            <a:off x="467544" y="375047"/>
            <a:ext cx="6633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7145D6"/>
                </a:solidFill>
                <a:latin typeface="ATC Arquette Bold" panose="00000800000000000000" pitchFamily="2" charset="-18"/>
              </a:rPr>
              <a:t>Proč školy spravovat společně v rámci SO?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DDE1346-C4D0-645E-6BA4-AC07B5AA3DB5}"/>
              </a:ext>
            </a:extLst>
          </p:cNvPr>
          <p:cNvSpPr txBox="1"/>
          <p:nvPr/>
        </p:nvSpPr>
        <p:spPr>
          <a:xfrm>
            <a:off x="467544" y="4991696"/>
            <a:ext cx="828092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b="1" dirty="0">
                <a:solidFill>
                  <a:srgbClr val="7145D6"/>
                </a:solidFill>
                <a:latin typeface="ATC Arquette Bold" panose="00000800000000000000" pitchFamily="2" charset="-18"/>
              </a:rPr>
              <a:t>Společenství obcí je jediný aktér veřejné správy, jehož hlavním předmětem činnosti je </a:t>
            </a:r>
            <a:r>
              <a:rPr lang="cs-CZ" sz="2100" b="1" i="1" dirty="0">
                <a:solidFill>
                  <a:srgbClr val="7145D6"/>
                </a:solidFill>
                <a:latin typeface="ATC Arquette Bold" panose="00000800000000000000" pitchFamily="2" charset="-18"/>
              </a:rPr>
              <a:t>“zajišťování koordinace veřejných služeb na území členských obcí a strategický rozvoj tohoto území. Za tímto účelem zpracovává strategii rozvoje SO“.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8D1606-87BC-8651-780F-37ACCCA123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34" y="368572"/>
            <a:ext cx="474614" cy="47461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FF5551F-2A88-E0DE-2F1B-3DA52C13E698}"/>
              </a:ext>
            </a:extLst>
          </p:cNvPr>
          <p:cNvSpPr txBox="1"/>
          <p:nvPr/>
        </p:nvSpPr>
        <p:spPr>
          <a:xfrm>
            <a:off x="683568" y="836712"/>
            <a:ext cx="705678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sdílení provozních a nepedagogických nákladů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sdílení pedagogů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koordinace pedagogické spolupráce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sdílení podpůrných pozic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snížení administrativní zátěže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společná strategie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řešení spádovosti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koordinace mezioborové podpory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snížení rozdílů mezi školami v území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6F6F6E"/>
                </a:solidFill>
                <a:latin typeface="ATC Arquette Medium" panose="00000600000000000000" pitchFamily="2" charset="-18"/>
              </a:rPr>
              <a:t>zachování škol na venkově</a:t>
            </a:r>
          </a:p>
        </p:txBody>
      </p:sp>
    </p:spTree>
    <p:extLst>
      <p:ext uri="{BB962C8B-B14F-4D97-AF65-F5344CB8AC3E}">
        <p14:creationId xmlns:p14="http://schemas.microsoft.com/office/powerpoint/2010/main" val="1288074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 txBox="1">
            <a:spLocks/>
          </p:cNvSpPr>
          <p:nvPr/>
        </p:nvSpPr>
        <p:spPr>
          <a:xfrm>
            <a:off x="467544" y="2492897"/>
            <a:ext cx="7772400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200" dirty="0">
              <a:solidFill>
                <a:srgbClr val="7145D6"/>
              </a:solidFill>
              <a:latin typeface="ATC Arquette Bold" panose="00000800000000000000" pitchFamily="2" charset="-18"/>
            </a:endParaRPr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467544" y="3284984"/>
            <a:ext cx="64008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dirty="0">
              <a:solidFill>
                <a:srgbClr val="7145D6"/>
              </a:solidFill>
              <a:latin typeface="ATC Arquette Medium" panose="00000600000000000000" pitchFamily="2" charset="-18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84051"/>
            <a:ext cx="2160239" cy="89965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D289EBA-573B-97D3-11ED-208CD1835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48" y="1628800"/>
            <a:ext cx="7236296" cy="482419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7650DAC-563C-F97D-A66F-A2375730F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512" y="1577750"/>
            <a:ext cx="7389443" cy="492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57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C89226-7123-B4DE-142E-84E45E573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>
            <a:extLst>
              <a:ext uri="{FF2B5EF4-FFF2-40B4-BE49-F238E27FC236}">
                <a16:creationId xmlns:a16="http://schemas.microsoft.com/office/drawing/2014/main" id="{5A1EACAA-34D7-8931-7EBF-AA1FEC699C64}"/>
              </a:ext>
            </a:extLst>
          </p:cNvPr>
          <p:cNvSpPr txBox="1">
            <a:spLocks/>
          </p:cNvSpPr>
          <p:nvPr/>
        </p:nvSpPr>
        <p:spPr>
          <a:xfrm>
            <a:off x="539552" y="260648"/>
            <a:ext cx="77724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dirty="0">
                <a:solidFill>
                  <a:schemeClr val="bg1"/>
                </a:solidFill>
                <a:latin typeface="ATC Arquette Bold" panose="00000800000000000000" pitchFamily="2" charset="-18"/>
              </a:rPr>
              <a:t>Cesta ke společné a efektivní správě škol v území ORP: </a:t>
            </a:r>
          </a:p>
          <a:p>
            <a:pPr algn="l"/>
            <a:endParaRPr lang="cs-CZ" sz="4200" dirty="0">
              <a:solidFill>
                <a:schemeClr val="bg1"/>
              </a:solidFill>
              <a:latin typeface="ATC Arquette Bold" panose="00000800000000000000" pitchFamily="2" charset="-18"/>
            </a:endParaRPr>
          </a:p>
        </p:txBody>
      </p:sp>
      <p:sp>
        <p:nvSpPr>
          <p:cNvPr id="2" name="Podnadpis 2">
            <a:extLst>
              <a:ext uri="{FF2B5EF4-FFF2-40B4-BE49-F238E27FC236}">
                <a16:creationId xmlns:a16="http://schemas.microsoft.com/office/drawing/2014/main" id="{6E3D09C9-F9AA-18AC-08AE-466ACC95909B}"/>
              </a:ext>
            </a:extLst>
          </p:cNvPr>
          <p:cNvSpPr txBox="1">
            <a:spLocks/>
          </p:cNvSpPr>
          <p:nvPr/>
        </p:nvSpPr>
        <p:spPr>
          <a:xfrm>
            <a:off x="832048" y="1700808"/>
            <a:ext cx="7479904" cy="3240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cs-CZ" sz="2800" b="1" dirty="0">
                <a:solidFill>
                  <a:schemeClr val="bg1"/>
                </a:solidFill>
                <a:latin typeface="ATC Arquette Medium" panose="00000600000000000000" pitchFamily="2" charset="-18"/>
              </a:rPr>
              <a:t>v rámci SO/DSO zajišťujeme pro školy administrativní pomoc</a:t>
            </a:r>
          </a:p>
          <a:p>
            <a:pPr marL="457200" indent="-457200">
              <a:buAutoNum type="arabicPeriod"/>
            </a:pPr>
            <a:endParaRPr lang="cs-CZ" sz="2800" b="1" dirty="0">
              <a:solidFill>
                <a:schemeClr val="bg1"/>
              </a:solidFill>
              <a:latin typeface="ATC Arquette Medium" panose="00000600000000000000" pitchFamily="2" charset="-18"/>
            </a:endParaRPr>
          </a:p>
          <a:p>
            <a:pPr marL="457200" indent="-457200">
              <a:buAutoNum type="arabicPeriod"/>
            </a:pPr>
            <a:r>
              <a:rPr lang="cs-CZ" sz="2800" b="1" dirty="0">
                <a:solidFill>
                  <a:schemeClr val="bg1"/>
                </a:solidFill>
                <a:latin typeface="ATC Arquette Medium" panose="00000600000000000000" pitchFamily="2" charset="-18"/>
              </a:rPr>
              <a:t>v rámci SO/DSO zaměstnáváme sdílené pozice pro správu a údržbu škol</a:t>
            </a:r>
          </a:p>
          <a:p>
            <a:pPr marL="457200" indent="-457200">
              <a:buAutoNum type="arabicPeriod"/>
            </a:pPr>
            <a:endParaRPr lang="cs-CZ" sz="2800" b="1" dirty="0">
              <a:solidFill>
                <a:schemeClr val="bg1"/>
              </a:solidFill>
              <a:latin typeface="ATC Arquette Medium" panose="00000600000000000000" pitchFamily="2" charset="-18"/>
            </a:endParaRPr>
          </a:p>
          <a:p>
            <a:pPr marL="457200" indent="-457200">
              <a:buAutoNum type="arabicPeriod"/>
            </a:pPr>
            <a:r>
              <a:rPr lang="cs-CZ" sz="2800" b="1" dirty="0">
                <a:solidFill>
                  <a:schemeClr val="bg1"/>
                </a:solidFill>
                <a:latin typeface="ATC Arquette Medium" panose="00000600000000000000" pitchFamily="2" charset="-18"/>
              </a:rPr>
              <a:t>v rámci SO/DSO zřizujeme „středisko služeb školám“</a:t>
            </a:r>
          </a:p>
        </p:txBody>
      </p:sp>
    </p:spTree>
    <p:extLst>
      <p:ext uri="{BB962C8B-B14F-4D97-AF65-F5344CB8AC3E}">
        <p14:creationId xmlns:p14="http://schemas.microsoft.com/office/powerpoint/2010/main" val="4222479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E7C0F8-362D-0790-F7CE-45ED5365E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>
            <a:extLst>
              <a:ext uri="{FF2B5EF4-FFF2-40B4-BE49-F238E27FC236}">
                <a16:creationId xmlns:a16="http://schemas.microsoft.com/office/drawing/2014/main" id="{7F21D355-FDBA-C3D2-4528-998BF2C49116}"/>
              </a:ext>
            </a:extLst>
          </p:cNvPr>
          <p:cNvSpPr txBox="1">
            <a:spLocks/>
          </p:cNvSpPr>
          <p:nvPr/>
        </p:nvSpPr>
        <p:spPr>
          <a:xfrm>
            <a:off x="539552" y="260648"/>
            <a:ext cx="77724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dirty="0">
                <a:solidFill>
                  <a:schemeClr val="bg1"/>
                </a:solidFill>
                <a:latin typeface="ATC Arquette Bold" panose="00000800000000000000" pitchFamily="2" charset="-18"/>
              </a:rPr>
              <a:t>Cesta ke společné a efektivní správě škol v území ORP: </a:t>
            </a:r>
          </a:p>
          <a:p>
            <a:pPr algn="l"/>
            <a:endParaRPr lang="cs-CZ" sz="4200" dirty="0">
              <a:solidFill>
                <a:schemeClr val="bg1"/>
              </a:solidFill>
              <a:latin typeface="ATC Arquette Bold" panose="00000800000000000000" pitchFamily="2" charset="-18"/>
            </a:endParaRPr>
          </a:p>
        </p:txBody>
      </p:sp>
      <p:sp>
        <p:nvSpPr>
          <p:cNvPr id="2" name="Podnadpis 2">
            <a:extLst>
              <a:ext uri="{FF2B5EF4-FFF2-40B4-BE49-F238E27FC236}">
                <a16:creationId xmlns:a16="http://schemas.microsoft.com/office/drawing/2014/main" id="{EC966ACB-38D5-FE84-D1D7-5E9256FEB277}"/>
              </a:ext>
            </a:extLst>
          </p:cNvPr>
          <p:cNvSpPr txBox="1">
            <a:spLocks/>
          </p:cNvSpPr>
          <p:nvPr/>
        </p:nvSpPr>
        <p:spPr>
          <a:xfrm>
            <a:off x="832048" y="1700808"/>
            <a:ext cx="7772400" cy="4176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000" b="1" dirty="0">
                <a:solidFill>
                  <a:schemeClr val="bg1"/>
                </a:solidFill>
                <a:latin typeface="ATC Arquette Medium" panose="00000600000000000000" pitchFamily="2" charset="-18"/>
              </a:rPr>
              <a:t>4. v rámci SO zaměstnáváme pedagogické pozice</a:t>
            </a:r>
          </a:p>
          <a:p>
            <a:pPr marL="0" indent="0">
              <a:buNone/>
            </a:pPr>
            <a:endParaRPr lang="cs-CZ" b="1" dirty="0">
              <a:solidFill>
                <a:schemeClr val="bg1"/>
              </a:solidFill>
              <a:latin typeface="ATC Arquette Medium" panose="00000600000000000000" pitchFamily="2" charset="-18"/>
            </a:endParaRPr>
          </a:p>
          <a:p>
            <a:pPr marL="0" indent="0">
              <a:buNone/>
            </a:pPr>
            <a:r>
              <a:rPr lang="cs-CZ" sz="4000" b="1" dirty="0">
                <a:solidFill>
                  <a:schemeClr val="bg1"/>
                </a:solidFill>
                <a:latin typeface="ATC Arquette Medium" panose="00000600000000000000" pitchFamily="2" charset="-18"/>
              </a:rPr>
              <a:t>5. v rámci SO zajišťujeme (přímo či zřizováním) činnost „centra podpory vzdělávání v ORP“ a sdílíme podpůrné pozice a metodické vedení</a:t>
            </a:r>
          </a:p>
          <a:p>
            <a:pPr marL="0" indent="0">
              <a:buNone/>
            </a:pPr>
            <a:endParaRPr lang="cs-CZ" b="1" dirty="0">
              <a:solidFill>
                <a:schemeClr val="bg1"/>
              </a:solidFill>
              <a:latin typeface="ATC Arquette Medium" panose="00000600000000000000" pitchFamily="2" charset="-18"/>
            </a:endParaRPr>
          </a:p>
          <a:p>
            <a:pPr marL="0" indent="0">
              <a:buNone/>
            </a:pPr>
            <a:r>
              <a:rPr lang="cs-CZ" sz="4000" b="1" dirty="0">
                <a:solidFill>
                  <a:schemeClr val="bg1"/>
                </a:solidFill>
                <a:latin typeface="ATC Arquette Medium" panose="00000600000000000000" pitchFamily="2" charset="-18"/>
              </a:rPr>
              <a:t>6. v rámci SO zakládáme ŠPO zajišťující 3 činnosti:</a:t>
            </a:r>
          </a:p>
          <a:p>
            <a:r>
              <a:rPr lang="cs-CZ" sz="2900" b="1" dirty="0">
                <a:solidFill>
                  <a:schemeClr val="bg1"/>
                </a:solidFill>
                <a:latin typeface="ATC Arquette Medium" panose="00000600000000000000" pitchFamily="2" charset="-18"/>
              </a:rPr>
              <a:t>svazková škola (umožňuje postupnou organizační integraci škol)</a:t>
            </a:r>
          </a:p>
          <a:p>
            <a:r>
              <a:rPr lang="cs-CZ" sz="2900" b="1" dirty="0">
                <a:solidFill>
                  <a:schemeClr val="bg1"/>
                </a:solidFill>
                <a:latin typeface="ATC Arquette Medium" panose="00000600000000000000" pitchFamily="2" charset="-18"/>
              </a:rPr>
              <a:t>školské zařízení pro odbornou koordinaci pedagogického rozvoje škol</a:t>
            </a:r>
          </a:p>
          <a:p>
            <a:r>
              <a:rPr lang="cs-CZ" sz="2900" b="1" dirty="0">
                <a:solidFill>
                  <a:schemeClr val="bg1"/>
                </a:solidFill>
                <a:latin typeface="ATC Arquette Medium" panose="00000600000000000000" pitchFamily="2" charset="-18"/>
              </a:rPr>
              <a:t>středisko služeb školám pro efektivní sdílení nepedagogických činností</a:t>
            </a:r>
          </a:p>
        </p:txBody>
      </p:sp>
    </p:spTree>
    <p:extLst>
      <p:ext uri="{BB962C8B-B14F-4D97-AF65-F5344CB8AC3E}">
        <p14:creationId xmlns:p14="http://schemas.microsoft.com/office/powerpoint/2010/main" val="6094512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2604</TotalTime>
  <Words>637</Words>
  <Application>Microsoft Office PowerPoint</Application>
  <PresentationFormat>Předvádění na obrazovce (4:3)</PresentationFormat>
  <Paragraphs>87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ATC Arquette Bold</vt:lpstr>
      <vt:lpstr>ATC Arquette Medium</vt:lpstr>
      <vt:lpstr>Calibri</vt:lpstr>
      <vt:lpstr>Closer Text</vt:lpstr>
      <vt:lpstr>Wingdings</vt:lpstr>
      <vt:lpstr>Motiv systému Office</vt:lpstr>
      <vt:lpstr>Společenství obcí je i společenstvím zřizovatelů škol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prezentace</dc:title>
  <dc:creator>Vojtěch Tupý</dc:creator>
  <cp:lastModifiedBy>Viktor Liška (Voticko)</cp:lastModifiedBy>
  <cp:revision>38</cp:revision>
  <dcterms:created xsi:type="dcterms:W3CDTF">2018-06-14T07:48:52Z</dcterms:created>
  <dcterms:modified xsi:type="dcterms:W3CDTF">2025-10-08T15:23:25Z</dcterms:modified>
</cp:coreProperties>
</file>