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28"/>
  </p:notesMasterIdLst>
  <p:sldIdLst>
    <p:sldId id="322" r:id="rId6"/>
    <p:sldId id="257" r:id="rId7"/>
    <p:sldId id="481" r:id="rId8"/>
    <p:sldId id="464" r:id="rId9"/>
    <p:sldId id="465" r:id="rId10"/>
    <p:sldId id="468" r:id="rId11"/>
    <p:sldId id="467" r:id="rId12"/>
    <p:sldId id="469" r:id="rId13"/>
    <p:sldId id="470" r:id="rId14"/>
    <p:sldId id="472" r:id="rId15"/>
    <p:sldId id="471" r:id="rId16"/>
    <p:sldId id="473" r:id="rId17"/>
    <p:sldId id="475" r:id="rId18"/>
    <p:sldId id="482" r:id="rId19"/>
    <p:sldId id="474" r:id="rId20"/>
    <p:sldId id="477" r:id="rId21"/>
    <p:sldId id="476" r:id="rId22"/>
    <p:sldId id="478" r:id="rId23"/>
    <p:sldId id="479" r:id="rId24"/>
    <p:sldId id="463" r:id="rId25"/>
    <p:sldId id="480" r:id="rId26"/>
    <p:sldId id="321" r:id="rId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0C0F"/>
    <a:srgbClr val="545860"/>
    <a:srgbClr val="00459B"/>
    <a:srgbClr val="007339"/>
    <a:srgbClr val="FFAA00"/>
    <a:srgbClr val="FCF9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Střední styl 3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93" autoAdjust="0"/>
    <p:restoredTop sz="94684"/>
  </p:normalViewPr>
  <p:slideViewPr>
    <p:cSldViewPr snapToGrid="0">
      <p:cViewPr varScale="1">
        <p:scale>
          <a:sx n="105" d="100"/>
          <a:sy n="105" d="100"/>
        </p:scale>
        <p:origin x="110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EE7B8BB-D9D6-467F-9994-F012167BAEAE}" type="datetimeFigureOut">
              <a:rPr lang="cs-CZ" smtClean="0"/>
              <a:pPr/>
              <a:t>24.06.2026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658EE2B-939F-47CD-9BC5-5FD16CEF39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218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7553CB-6844-45B0-A3A5-FAE5A5A6F27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1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4E719-8017-5663-228B-042B6A5A9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8B823F1-29C3-20C7-5316-D71345C569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5E63A50-4947-DC19-A738-C676E4AD96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EE91B39-3191-D98F-F498-5A06FEF41A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7553CB-6844-45B0-A3A5-FAE5A5A6F27A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5040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F2384-3866-A090-85B0-FD7F6C074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30AFAB8-BFF5-EFC5-FCF2-84A2932746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D49A14D-D101-8A8F-4799-9903A59B80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F4314F-93F6-1FCC-2C72-B24BCB3A8E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7553CB-6844-45B0-A3A5-FAE5A5A6F27A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8534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73937-4329-8E49-6302-2E80F2AE1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1376502-6C47-15EE-919D-3CC0870B6D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A2BA646-57BA-5D96-4885-D0DE71AC91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D013AC0-6E74-85C6-B74D-7A23ACC32E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7553CB-6844-45B0-A3A5-FAE5A5A6F27A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5643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155D9-9278-CA1B-A23B-6AC36D630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448DA1B-CB2C-58DE-C48F-E05CE3F841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74A060D-C53E-DD4B-CC30-017C2984F2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5C6957-F4A4-F0E2-ABF0-32E9190C3C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7553CB-6844-45B0-A3A5-FAE5A5A6F27A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0808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364810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ředělový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1015999"/>
            <a:ext cx="9900000" cy="2413001"/>
          </a:xfrm>
        </p:spPr>
        <p:txBody>
          <a:bodyPr anchor="b"/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84000" y="3676651"/>
            <a:ext cx="9900000" cy="2413000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80103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1599"/>
            <a:ext cx="9900000" cy="216000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283850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s obrázk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5">
            <a:extLst>
              <a:ext uri="{FF2B5EF4-FFF2-40B4-BE49-F238E27FC236}">
                <a16:creationId xmlns:a16="http://schemas.microsoft.com/office/drawing/2014/main" id="{0EED0200-723A-192F-A0AB-3C11FC5331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3174"/>
            <a:ext cx="5412000" cy="3384358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4766654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ěžný s obrázke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4476000" cy="3797036"/>
          </a:xfrm>
        </p:spPr>
        <p:txBody>
          <a:bodyPr numCol="1" spcCol="360000">
            <a:noAutofit/>
          </a:bodyPr>
          <a:lstStyle>
            <a:lvl1pPr marL="288000" indent="-288000">
              <a:lnSpc>
                <a:spcPct val="100000"/>
              </a:lnSpc>
              <a:spcAft>
                <a:spcPts val="1000"/>
              </a:spcAft>
              <a:buClr>
                <a:schemeClr val="accent5"/>
              </a:buClr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BB38CCEF-CF1A-B72B-D67E-9A39E14D3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2213429"/>
            <a:ext cx="4285499" cy="361866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9217DFE5-4AB5-CB80-1E80-AF1A38727F6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4102232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dva sloupc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4BF51896-151D-3843-DB7C-41BB6E22FE4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60477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06D5A9D-5B24-E761-D1A3-27947B1C890A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21705855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93601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7671851E-E145-B540-BFE6-BCB164F7650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19333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5DD8208-8E62-3BCD-5295-A5DE908611E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408009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číslo snímku 5">
            <a:extLst>
              <a:ext uri="{FF2B5EF4-FFF2-40B4-BE49-F238E27FC236}">
                <a16:creationId xmlns:a16="http://schemas.microsoft.com/office/drawing/2014/main" id="{C2D358F0-6A79-42DF-456E-F8DBAF212BB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234631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3 sloupce podbarven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0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2C9E7C88-D105-85BB-7817-7828128845B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156517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F3B495C6-E9D9-BB16-034D-BB35D518475B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420259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6362B212-FD62-9F50-CE3D-DFF199FD57C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6830137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 podbarvené se šipkami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6B0AA4C-B328-7C47-A4DA-F8ED2EFC47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85314" y="3880589"/>
            <a:ext cx="363853" cy="301120"/>
          </a:xfrm>
          <a:prstGeom prst="rect">
            <a:avLst/>
          </a:prstGeom>
        </p:spPr>
      </p:pic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63E211A-EC28-5A07-3501-03AC420E839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4056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A544A6B-12C5-DC1B-EDF5-D0332255C4D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448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7D22E6FE-C4C5-B012-E7A4-C906162897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114" y="3880589"/>
            <a:ext cx="363853" cy="301120"/>
          </a:xfrm>
          <a:prstGeom prst="rect">
            <a:avLst/>
          </a:prstGeom>
        </p:spPr>
      </p:pic>
      <p:sp>
        <p:nvSpPr>
          <p:cNvPr id="13" name="Zástupný text 8">
            <a:extLst>
              <a:ext uri="{FF2B5EF4-FFF2-40B4-BE49-F238E27FC236}">
                <a16:creationId xmlns:a16="http://schemas.microsoft.com/office/drawing/2014/main" id="{E61F4B55-11B4-1167-283D-55E922C634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Zástupný symbol pro číslo snímku 5">
            <a:extLst>
              <a:ext uri="{FF2B5EF4-FFF2-40B4-BE49-F238E27FC236}">
                <a16:creationId xmlns:a16="http://schemas.microsoft.com/office/drawing/2014/main" id="{82C2015C-6855-8BFE-A304-EDB16134EE6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19077225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8" name="Zástupný symbol pro číslo snímku 5">
            <a:extLst>
              <a:ext uri="{FF2B5EF4-FFF2-40B4-BE49-F238E27FC236}">
                <a16:creationId xmlns:a16="http://schemas.microsoft.com/office/drawing/2014/main" id="{E6FDC1DE-B4B0-083B-CF86-1E57EC819B1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42547428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 indent="0"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60B77F-477A-D5FB-8405-23971B2738BD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3712844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516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731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2166930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nadpis, 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8" name="Zástupný symbol pro číslo snímku 5">
            <a:extLst>
              <a:ext uri="{FF2B5EF4-FFF2-40B4-BE49-F238E27FC236}">
                <a16:creationId xmlns:a16="http://schemas.microsoft.com/office/drawing/2014/main" id="{0E9E0BDC-B470-B4BC-892A-7CD72300D49D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5201656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 a popise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7556DA22-95D2-B84C-8D36-C93C88F1A70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9986508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bg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1846262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6068FBD-80A0-A131-94EA-3F77B4064DB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12338423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gra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bg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2175418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4979A1C8-AB56-208C-E695-4985A095C3C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FFB432D-C3B5-D43F-DAB7-52E395EF4C4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30260777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tabulk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5400942" y="2213361"/>
            <a:ext cx="6097458" cy="2836476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B66658BE-27EF-DD53-8F17-938260B54B8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1620000" y="2167003"/>
            <a:ext cx="3516021" cy="3915521"/>
          </a:xfrm>
        </p:spPr>
        <p:txBody>
          <a:bodyPr numCol="1" spcCol="360000">
            <a:noAutofit/>
          </a:bodyPr>
          <a:lstStyle>
            <a:lvl1pPr marL="288000" indent="-288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11" name="Zástupný symbol pro číslo snímku 5">
            <a:extLst>
              <a:ext uri="{FF2B5EF4-FFF2-40B4-BE49-F238E27FC236}">
                <a16:creationId xmlns:a16="http://schemas.microsoft.com/office/drawing/2014/main" id="{E903755D-63C9-7F62-34B8-C0C2AFB43970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26520197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4D3900D-FEF7-DC42-A070-58AF49658B8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30792740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9063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ADDA6-D629-44E6-B234-A73E9F4FF4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95577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věr a shrnutí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0" indent="-504000">
              <a:lnSpc>
                <a:spcPct val="120000"/>
              </a:lnSpc>
              <a:spcAft>
                <a:spcPts val="1000"/>
              </a:spcAft>
              <a:buNone/>
              <a:defRPr sz="2000">
                <a:solidFill>
                  <a:schemeClr val="accent5"/>
                </a:solidFill>
              </a:defRPr>
            </a:lvl1pPr>
            <a:lvl2pPr marL="0"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marL="0"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marL="0"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marL="0"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925495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klad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8964000" cy="4078068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spcAft>
                <a:spcPts val="1000"/>
              </a:spcAft>
              <a:defRPr/>
            </a:lvl1pPr>
            <a:lvl2pPr>
              <a:spcAft>
                <a:spcPts val="1000"/>
              </a:spcAft>
              <a:defRPr sz="1800"/>
            </a:lvl2pPr>
            <a:lvl3pPr marL="720000" indent="-216000">
              <a:spcAft>
                <a:spcPts val="1000"/>
              </a:spcAft>
              <a:defRPr>
                <a:solidFill>
                  <a:schemeClr val="accent2"/>
                </a:solidFill>
              </a:defRPr>
            </a:lvl3pPr>
            <a:lvl4pPr marL="936000" indent="-216000">
              <a:spcAft>
                <a:spcPts val="1000"/>
              </a:spcAft>
              <a:defRPr/>
            </a:lvl4pPr>
            <a:lvl5pPr marL="1152000" indent="-216000">
              <a:spcAft>
                <a:spcPts val="1000"/>
              </a:spcAft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2833127-FA44-2449-652E-7C7C47C7D87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CC50D58-9C13-7041-41AC-823B5DE45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398010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00000" y="2340000"/>
            <a:ext cx="63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0" y="4500000"/>
            <a:ext cx="63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3887050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7388244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40832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5985675-CB29-8524-D925-6CB8C81842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4000" y="648000"/>
            <a:ext cx="4197600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793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5905499" cy="68580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516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731"/>
            <a:ext cx="5400000" cy="196894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31317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00000" y="2340000"/>
            <a:ext cx="63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0" y="4500000"/>
            <a:ext cx="6300000" cy="196894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00B06A8-6A45-456C-C652-6FE2C7B99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4000" y="648000"/>
            <a:ext cx="4197600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048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  <a:prstGeom prst="rect">
            <a:avLst/>
          </a:prstGeom>
        </p:spPr>
        <p:txBody>
          <a:bodyPr numCol="2" spcCol="360000"/>
          <a:lstStyle>
            <a:lvl1pPr marL="288000" indent="-288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 sz="2000"/>
            </a:lvl1pPr>
            <a:lvl2pPr marL="288000" indent="216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 sz="1800"/>
            </a:lvl2pPr>
            <a:lvl3pPr marL="720000" indent="-216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/>
            </a:lvl3pPr>
            <a:lvl4pPr marL="936000" indent="-216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/>
            </a:lvl4pPr>
            <a:lvl5pPr indent="-216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09551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velk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B23D414-7544-6455-E8D2-C72A3EBC3FA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1833162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orient="horz" pos="411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běž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26021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BBC0884-F87E-1907-FF5F-2AB324A5C47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1816794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velk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46919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504000" indent="-5040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84905BBB-F9FE-9FBF-15BB-B1658C5A09F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1785083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ma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15521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360000" indent="-360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93163992-C525-2C66-6CAF-F1C6D7A2FF4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1300737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kladní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1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49276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ředělový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1015999"/>
            <a:ext cx="9900000" cy="2413001"/>
          </a:xfrm>
        </p:spPr>
        <p:txBody>
          <a:bodyPr anchor="b"/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84000" y="3676651"/>
            <a:ext cx="9900000" cy="2413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749703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1599"/>
            <a:ext cx="9900000" cy="216000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8568647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s obrázk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5">
            <a:extLst>
              <a:ext uri="{FF2B5EF4-FFF2-40B4-BE49-F238E27FC236}">
                <a16:creationId xmlns:a16="http://schemas.microsoft.com/office/drawing/2014/main" id="{0EED0200-723A-192F-A0AB-3C11FC5331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3174"/>
            <a:ext cx="5412000" cy="3384358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6809195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ěžný s obrá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4476000" cy="3797036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360000" indent="-360000">
              <a:lnSpc>
                <a:spcPct val="100000"/>
              </a:lnSpc>
              <a:spcAft>
                <a:spcPts val="1000"/>
              </a:spcAft>
              <a:buSzPct val="90000"/>
              <a:buFont typeface="Wingdings" pitchFamily="2" charset="2"/>
              <a:buChar char="§"/>
              <a:tabLst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BB38CCEF-CF1A-B72B-D67E-9A39E14D3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2213429"/>
            <a:ext cx="4285499" cy="361866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2C7EEF15-9663-FDF8-3786-E9D1170BC09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1394102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4323523" cy="3960537"/>
          </a:xfrm>
          <a:prstGeom prst="rect">
            <a:avLst/>
          </a:prstGeo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C2843CF9-B3FD-9E68-3D7A-392FEBCB4FEE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266427" y="2160000"/>
            <a:ext cx="4323523" cy="3960537"/>
          </a:xfrm>
          <a:prstGeom prst="rect">
            <a:avLst/>
          </a:prstGeo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1A2E329E-B047-5BCC-C0F2-88F14A418F05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11820280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93601" y="2160000"/>
            <a:ext cx="3375982" cy="3960537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7671851E-E145-B540-BFE6-BCB164F7650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19333" y="2160000"/>
            <a:ext cx="3375982" cy="3960537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5DD8208-8E62-3BCD-5295-A5DE908611E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408009" y="2160000"/>
            <a:ext cx="3375982" cy="3960537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7B9A68AD-FB4B-8978-5212-ECDC03A6FB0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4355645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3 sloupce podbarve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0" y="2257436"/>
            <a:ext cx="3355437" cy="3590706"/>
          </a:xfrm>
          <a:prstGeom prst="rect">
            <a:avLst/>
          </a:prstGeo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2C9E7C88-D105-85BB-7817-7828128845B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156517" y="2257436"/>
            <a:ext cx="3355437" cy="3590706"/>
          </a:xfrm>
          <a:prstGeom prst="rect">
            <a:avLst/>
          </a:prstGeo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F3B495C6-E9D9-BB16-034D-BB35D518475B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420259" y="2257436"/>
            <a:ext cx="3355437" cy="3590706"/>
          </a:xfrm>
          <a:prstGeom prst="rect">
            <a:avLst/>
          </a:prstGeo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C1C452-BE80-BC5C-7921-09A8FE89B91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4288470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 podbarvené se šip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2257436"/>
            <a:ext cx="3105680" cy="3590706"/>
          </a:xfrm>
          <a:prstGeom prst="rect">
            <a:avLst/>
          </a:prstGeom>
          <a:solidFill>
            <a:schemeClr val="accent1"/>
          </a:solidFill>
        </p:spPr>
        <p:txBody>
          <a:bodyPr lIns="180000" tIns="180000" rIns="144000" bIns="7200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63E211A-EC28-5A07-3501-03AC420E839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405601" y="2246803"/>
            <a:ext cx="3105680" cy="3590706"/>
          </a:xfrm>
          <a:prstGeom prst="rect">
            <a:avLst/>
          </a:prstGeom>
          <a:solidFill>
            <a:schemeClr val="accent1"/>
          </a:solidFill>
        </p:spPr>
        <p:txBody>
          <a:bodyPr lIns="180000" tIns="180000" rIns="144000" bIns="7200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A544A6B-12C5-DC1B-EDF5-D0332255C4D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44801" y="2257436"/>
            <a:ext cx="3105680" cy="3590706"/>
          </a:xfrm>
          <a:prstGeom prst="rect">
            <a:avLst/>
          </a:prstGeom>
          <a:solidFill>
            <a:schemeClr val="accent1"/>
          </a:solidFill>
        </p:spPr>
        <p:txBody>
          <a:bodyPr lIns="180000" tIns="180000" rIns="144000" bIns="7200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2A3086D1-EC65-B74C-A8BB-C58567182B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85314" y="3880589"/>
            <a:ext cx="360717" cy="301120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CAAABE1A-E3F7-8D77-4BC1-22DA8776E5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114" y="3880589"/>
            <a:ext cx="360717" cy="301120"/>
          </a:xfrm>
          <a:prstGeom prst="rect">
            <a:avLst/>
          </a:prstGeom>
        </p:spPr>
      </p:pic>
      <p:sp>
        <p:nvSpPr>
          <p:cNvPr id="21" name="Zástupný text 8">
            <a:extLst>
              <a:ext uri="{FF2B5EF4-FFF2-40B4-BE49-F238E27FC236}">
                <a16:creationId xmlns:a16="http://schemas.microsoft.com/office/drawing/2014/main" id="{EE858B53-D403-C768-50C6-B820DCD4E5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22" name="Zástupný symbol pro číslo snímku 5">
            <a:extLst>
              <a:ext uri="{FF2B5EF4-FFF2-40B4-BE49-F238E27FC236}">
                <a16:creationId xmlns:a16="http://schemas.microsoft.com/office/drawing/2014/main" id="{7BDEE34E-2AD1-D45A-CDC5-B7356B87F96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9224858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92625"/>
            <a:ext cx="2428993" cy="2602004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92625"/>
            <a:ext cx="2428993" cy="2602004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92625"/>
            <a:ext cx="2428993" cy="2602004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92625"/>
            <a:ext cx="2428993" cy="2602004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96F11FE-78A2-69C8-0643-BE729D4F1FD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134406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34D6FE-BA08-8A8E-D5AE-55D3E756260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3610148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5638249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6BCC6951-FCF3-7B03-5562-7840A02525D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17689181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 a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86968"/>
            <a:ext cx="2428993" cy="260766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86968"/>
            <a:ext cx="2428993" cy="260766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86968"/>
            <a:ext cx="2428993" cy="260766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86968"/>
            <a:ext cx="2428993" cy="260766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893E901C-6AA0-0F75-C9B1-BE19FABFC393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25833800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1846262"/>
            <a:ext cx="6157278" cy="3383763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C3AB57E5-30E5-1721-7ABB-F3BD27E78527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31508938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2165625"/>
            <a:ext cx="6157278" cy="3383763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4F692555-6195-4F09-FB48-4EF6E638FA7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80B733-56AF-86CD-D756-629084A16536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36118284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5400942" y="2213361"/>
            <a:ext cx="6097458" cy="283647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1AA2B79E-EBDF-2530-1330-B70DF2E98A5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1620000" y="2167003"/>
            <a:ext cx="3516021" cy="3915521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288000" indent="-288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0CAAE527-231E-9248-0A0C-52E8BA0AF60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16572456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věr a shrnut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 marL="0" indent="-504000">
              <a:lnSpc>
                <a:spcPct val="120000"/>
              </a:lnSpc>
              <a:spcAft>
                <a:spcPts val="1000"/>
              </a:spcAft>
              <a:buNone/>
              <a:defRPr sz="2000">
                <a:solidFill>
                  <a:schemeClr val="tx1"/>
                </a:solidFill>
              </a:defRPr>
            </a:lvl1pPr>
            <a:lvl2pPr marL="0"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marL="0"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marL="0"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marL="0"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1630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71A0C973-C08E-95A7-04DC-A227455E46B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89559103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5981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velk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1" spcCol="360000">
            <a:no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B23D414-7544-6455-E8D2-C72A3EBC3FA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15499228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orient="horz" pos="411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běžn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26021"/>
          </a:xfrm>
        </p:spPr>
        <p:txBody>
          <a:bodyPr numCol="1" spcCol="360000">
            <a:no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87EABB6-9EA1-4F27-1C21-C571E0100C5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3767757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velk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46919"/>
          </a:xfrm>
        </p:spPr>
        <p:txBody>
          <a:bodyPr numCol="1" spcCol="360000">
            <a:noAutofit/>
          </a:bodyPr>
          <a:lstStyle>
            <a:lvl1pPr marL="504000" indent="-504000">
              <a:lnSpc>
                <a:spcPct val="100000"/>
              </a:lnSpc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B5547E9F-BA9C-9C4B-9DF5-F81989FE809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2562001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mal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15521"/>
          </a:xfrm>
        </p:spPr>
        <p:txBody>
          <a:bodyPr numCol="1" spcCol="360000">
            <a:noAutofit/>
          </a:bodyPr>
          <a:lstStyle>
            <a:lvl1pPr marL="360000" indent="-360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667C9E67-68A9-C008-6034-D232C1AF110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3407055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29" Type="http://schemas.openxmlformats.org/officeDocument/2006/relationships/slideLayout" Target="../slideLayouts/slideLayout57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slideLayout" Target="../slideLayouts/slideLayout55.xml"/><Relationship Id="rId3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20000" y="2160000"/>
            <a:ext cx="8964000" cy="4078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55200" y="6300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DF67F3F1-F3D2-EC43-5EB5-2BB7ED887C96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724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5" r:id="rId2"/>
    <p:sldLayoutId id="2147483660" r:id="rId3"/>
    <p:sldLayoutId id="2147483718" r:id="rId4"/>
    <p:sldLayoutId id="2147483650" r:id="rId5"/>
    <p:sldLayoutId id="2147483676" r:id="rId6"/>
    <p:sldLayoutId id="2147483677" r:id="rId7"/>
    <p:sldLayoutId id="2147483678" r:id="rId8"/>
    <p:sldLayoutId id="2147483679" r:id="rId9"/>
    <p:sldLayoutId id="2147483651" r:id="rId10"/>
    <p:sldLayoutId id="2147483680" r:id="rId11"/>
    <p:sldLayoutId id="2147483681" r:id="rId12"/>
    <p:sldLayoutId id="2147483682" r:id="rId13"/>
    <p:sldLayoutId id="214748365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716" r:id="rId23"/>
    <p:sldLayoutId id="2147483691" r:id="rId24"/>
    <p:sldLayoutId id="2147483654" r:id="rId25"/>
    <p:sldLayoutId id="2147483655" r:id="rId26"/>
    <p:sldLayoutId id="2147483721" r:id="rId27"/>
    <p:sldLayoutId id="2147483719" r:id="rId2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Font typeface="Wingdings" pitchFamily="2" charset="2"/>
        <a:buChar char="§"/>
        <a:defRPr sz="20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20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2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b="0" i="0" kern="1200">
          <a:solidFill>
            <a:schemeClr val="accent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3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b="0" i="0" kern="1200">
          <a:solidFill>
            <a:schemeClr val="accent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52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3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20000" y="2160000"/>
            <a:ext cx="8964000" cy="40780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55200" y="6300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4" name="Obrázek 3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025FCB21-8AB5-EA3D-1803-9CBD8B12DF84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1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8" r:id="rId2"/>
    <p:sldLayoutId id="2147483669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7" r:id="rId25"/>
    <p:sldLayoutId id="2147483713" r:id="rId26"/>
    <p:sldLayoutId id="2147483720" r:id="rId27"/>
    <p:sldLayoutId id="2147483714" r:id="rId28"/>
    <p:sldLayoutId id="2147483715" r:id="rId2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2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3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52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0" userDrawn="1">
          <p15:clr>
            <a:srgbClr val="F26B43"/>
          </p15:clr>
        </p15:guide>
        <p15:guide id="2" pos="41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2FEACA-1020-20A3-E183-1CEB85D8DD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/>
          <a:lstStyle/>
          <a:p>
            <a:r>
              <a:rPr lang="cs-CZ" dirty="0"/>
              <a:t>Tvorba strategií rozvoje společenství obcí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5F2B8E6-3E8B-6703-D17B-D3F0D3B656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/>
          <a:lstStyle/>
          <a:p>
            <a:r>
              <a:rPr lang="cs-CZ" dirty="0"/>
              <a:t>Ing. Marek Jetmar, Ph.D,.</a:t>
            </a:r>
          </a:p>
          <a:p>
            <a:r>
              <a:rPr lang="cs-CZ" dirty="0"/>
              <a:t>Vedoucí oddělení dostupnosti a financování veřejné správy</a:t>
            </a:r>
          </a:p>
          <a:p>
            <a:r>
              <a:rPr lang="cs-CZ" dirty="0"/>
              <a:t>odbor strategického rozvoje a koordinace veřejné správy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6131F65-3A82-DFF0-E99A-6E04CBE1E18B}"/>
              </a:ext>
            </a:extLst>
          </p:cNvPr>
          <p:cNvSpPr txBox="1">
            <a:spLocks/>
          </p:cNvSpPr>
          <p:nvPr/>
        </p:nvSpPr>
        <p:spPr>
          <a:xfrm>
            <a:off x="720000" y="5976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latin typeface="Arial"/>
                <a:cs typeface="Arial"/>
              </a:rPr>
              <a:t>17. 3. 2026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6DF7D54-ED7F-B050-FF15-386817D848A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674" y="641675"/>
            <a:ext cx="4194252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259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ADE68-5845-B468-C9F3-267F9505E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4CF67C-40A9-C0FA-2283-27731903C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Organizační nastavení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5F6BEA-5813-69EB-63AE-2E636D815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96" y="1449000"/>
            <a:ext cx="9815904" cy="3960000"/>
          </a:xfrm>
        </p:spPr>
        <p:txBody>
          <a:bodyPr/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cs-CZ" sz="2400" dirty="0"/>
              <a:t>Shromáždění starostů obcí či jiný orgán společenství obcí jmenuje </a:t>
            </a:r>
            <a:r>
              <a:rPr lang="cs-CZ" sz="2400" b="1" dirty="0"/>
              <a:t>gestora</a:t>
            </a:r>
            <a:r>
              <a:rPr lang="cs-CZ" sz="2400" dirty="0"/>
              <a:t> (starosta některé členské obce, zaměstnanec společenství obcí apod.) přípravy tvorby strategie, který projekt tvorby strategie a jeho potřebu dále zaštiťuje.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cs-CZ" sz="2400" dirty="0"/>
              <a:t>Gestor </a:t>
            </a:r>
            <a:r>
              <a:rPr lang="cs-CZ" sz="2400" b="1" dirty="0"/>
              <a:t>bude dohlížet </a:t>
            </a:r>
            <a:r>
              <a:rPr lang="cs-CZ" sz="2400" dirty="0"/>
              <a:t>nad všemi procesy spojenými s přípravou strategie a </a:t>
            </a:r>
            <a:r>
              <a:rPr lang="cs-CZ" sz="2400" b="1" dirty="0"/>
              <a:t>zajistí interní komunikaci mezi orgány společenství obcí</a:t>
            </a:r>
            <a:r>
              <a:rPr lang="cs-CZ" sz="2400" dirty="0"/>
              <a:t>. </a:t>
            </a:r>
          </a:p>
          <a:p>
            <a:endParaRPr lang="cs-CZ" sz="24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D139C1D-88A5-C709-47A8-DCC9D039D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92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F0CA4-93A4-3BDE-7A52-DF722DD80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97C4D0-64DC-4A05-414F-4768C9757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Organizační nastavení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A1D207-ACDE-31AC-9833-D0EF6E151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96" y="1449000"/>
            <a:ext cx="9815904" cy="3960000"/>
          </a:xfrm>
        </p:spPr>
        <p:txBody>
          <a:bodyPr/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cs-CZ" sz="2400" dirty="0"/>
              <a:t>Gestor přípravy tvorby strategie určí </a:t>
            </a:r>
            <a:r>
              <a:rPr lang="cs-CZ" sz="2400" b="1" dirty="0"/>
              <a:t>koordinátora přípravy tvorby </a:t>
            </a:r>
            <a:r>
              <a:rPr lang="cs-CZ" sz="2400" dirty="0"/>
              <a:t>strategie, který technicky odpovídá za řízení přípravy tvorby strategie, pokud nechce tuto roli plnit osobně (tj. gestor – politická odpovědnost, </a:t>
            </a:r>
            <a:r>
              <a:rPr lang="cs-CZ" sz="2400" b="1" dirty="0"/>
              <a:t>koordinátor – expert, kvalifikovaný úředník</a:t>
            </a:r>
            <a:r>
              <a:rPr lang="cs-CZ" sz="2400" dirty="0"/>
              <a:t>).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cs-CZ" sz="2400" dirty="0"/>
              <a:t>Pro potřeby zpracování strategie je následně vytvořen </a:t>
            </a:r>
            <a:r>
              <a:rPr lang="cs-CZ" sz="2400" b="1" dirty="0"/>
              <a:t>realizační tým </a:t>
            </a:r>
            <a:r>
              <a:rPr lang="cs-CZ" sz="2400" dirty="0"/>
              <a:t>tvořený </a:t>
            </a:r>
            <a:r>
              <a:rPr lang="cs-CZ" sz="2400" b="1" dirty="0"/>
              <a:t>experty společenství obcí, zástupci členských obcí a zpravidla i externími experty z řad aktérů</a:t>
            </a:r>
            <a:r>
              <a:rPr lang="cs-CZ" sz="2400" dirty="0"/>
              <a:t> (interní způsob, doporučeno)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cs-CZ" sz="2400" dirty="0"/>
              <a:t>Možné je zpracování dokumentu i formou veřejné zakázky (externí způsob)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cs-CZ" sz="2400" dirty="0"/>
              <a:t>Mix – </a:t>
            </a:r>
            <a:r>
              <a:rPr lang="cs-CZ" sz="2400" b="1" dirty="0"/>
              <a:t>využití vnitřních kapacit s externí podporou </a:t>
            </a:r>
            <a:r>
              <a:rPr lang="cs-CZ" sz="2400" dirty="0"/>
              <a:t>(doporučeno)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C93B8BA-E3FF-CF1F-C198-DE3A3B4E6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996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150B69-FDEE-FEC6-3398-1A912C84A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Zpracování analýzy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A6A832-AC1D-EBDF-C174-F198B16C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1690688"/>
            <a:ext cx="9806760" cy="3960000"/>
          </a:xfrm>
        </p:spPr>
        <p:txBody>
          <a:bodyPr/>
          <a:lstStyle/>
          <a:p>
            <a:r>
              <a:rPr lang="cs-CZ" sz="2000" dirty="0"/>
              <a:t>Analýza by se měla opírat o data a jejich standardní zpracování. Jedná se: </a:t>
            </a:r>
          </a:p>
          <a:p>
            <a:r>
              <a:rPr lang="cs-CZ" sz="2000" dirty="0"/>
              <a:t>1) o maximální </a:t>
            </a:r>
            <a:r>
              <a:rPr lang="cs-CZ" sz="2000" b="1" dirty="0"/>
              <a:t>vytěžení relevantních dat z veřejných datab</a:t>
            </a:r>
            <a:r>
              <a:rPr lang="cs-CZ" sz="2000" dirty="0"/>
              <a:t>ází (ČSÚ, MF – Monitor, MV – Atlas veřejné správy, CENIA apod.; data jsou často k dispozici za obce, pak je potřebné je vhodně agregovat)), </a:t>
            </a:r>
          </a:p>
          <a:p>
            <a:r>
              <a:rPr lang="cs-CZ" sz="2000" dirty="0"/>
              <a:t>2) </a:t>
            </a:r>
            <a:r>
              <a:rPr lang="cs-CZ" sz="2000" b="1" dirty="0"/>
              <a:t>vyhodnocení existujících interních dat </a:t>
            </a:r>
            <a:r>
              <a:rPr lang="cs-CZ" sz="2000" dirty="0"/>
              <a:t>(financování svazku, investiční politika, naplňování indikátorů vztažených k cílům společenství obcí), </a:t>
            </a:r>
          </a:p>
          <a:p>
            <a:r>
              <a:rPr lang="cs-CZ" sz="2000" dirty="0"/>
              <a:t>3) </a:t>
            </a:r>
            <a:r>
              <a:rPr lang="cs-CZ" sz="2000" b="1" dirty="0"/>
              <a:t>realizace vlastních šetření</a:t>
            </a:r>
            <a:r>
              <a:rPr lang="cs-CZ" sz="2000" dirty="0"/>
              <a:t> ve vybraných oblastech s cílem identifikovat potřeby cílových skupin např. formou řízených rozhovorů, dotazníku, ankety apod., </a:t>
            </a:r>
          </a:p>
          <a:p>
            <a:r>
              <a:rPr lang="cs-CZ" sz="2000" dirty="0"/>
              <a:t>4) </a:t>
            </a:r>
            <a:r>
              <a:rPr lang="cs-CZ" sz="2000" b="1" dirty="0"/>
              <a:t>setkání se zástupci cílové skupiny</a:t>
            </a:r>
            <a:r>
              <a:rPr lang="cs-CZ" sz="2000" dirty="0"/>
              <a:t>, pořádání kulatých stolů, </a:t>
            </a:r>
            <a:r>
              <a:rPr lang="cs-CZ" sz="2000" dirty="0" err="1"/>
              <a:t>fokusní</a:t>
            </a:r>
            <a:r>
              <a:rPr lang="cs-CZ" sz="2000" dirty="0"/>
              <a:t> skupiny, pracovní skupiny. </a:t>
            </a:r>
          </a:p>
          <a:p>
            <a:r>
              <a:rPr lang="cs-CZ" sz="2000" dirty="0"/>
              <a:t>Data je možné sledovat v čase (časové řady), komparovat k referenční hodnotě (benchmarking, národní či evropský průměr apod.), extrapolovat, stanovit trend vývoje, zpracovat predikci, zpracovat do poměrových ukazatelů apod.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DE37178-48A1-CA02-6BF1-1F8C82A0A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6595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62054-E3EB-653E-F447-A8A1F02F7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2C845B-76F6-7B9C-34E7-DCD149BC2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Zpracování analýzy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59E146-D3A8-0B56-4C6B-D3ABA2522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620" y="1260920"/>
            <a:ext cx="9806760" cy="39600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Dokument je v rozsahu 30-40 stran, oddíl analýzy 15-20% (hlavní zjištění)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V dokumentu jen účelové výstupy důležité pro zacílení návrhové části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Podrobná analýza přílohou Strategie rozvoje společenství obcí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Povinné okruhy, ke kterým se musí SI vyjádřit + další oblasti dle preferencí SO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71AFAE5-95F4-E006-14F3-8A4C4AFAC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25634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7752D-5231-2468-8CF6-2FD1DC0D4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3772A9-9633-E25E-FCA4-29FA15BA6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Zpracování analýzy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8C7264-A8EB-C5BD-35EE-7AA5E5078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1260920"/>
            <a:ext cx="9806760" cy="3960000"/>
          </a:xfrm>
        </p:spPr>
        <p:txBody>
          <a:bodyPr/>
          <a:lstStyle/>
          <a:p>
            <a:pPr marL="457200" indent="-457200">
              <a:buAutoNum type="alphaLcParenR"/>
            </a:pPr>
            <a:r>
              <a:rPr lang="cs-CZ" sz="1800" dirty="0"/>
              <a:t>Územně prostorová analýza </a:t>
            </a:r>
          </a:p>
          <a:p>
            <a:pPr marL="457200" indent="-457200">
              <a:buAutoNum type="alphaLcParenR"/>
            </a:pPr>
            <a:r>
              <a:rPr lang="cs-CZ" sz="1800" dirty="0"/>
              <a:t>Demografická analýza (hlavní zjištění) </a:t>
            </a:r>
          </a:p>
          <a:p>
            <a:pPr marL="457200" indent="-457200">
              <a:buAutoNum type="alphaLcParenR"/>
            </a:pPr>
            <a:r>
              <a:rPr lang="cs-CZ" sz="1800" dirty="0"/>
              <a:t>Správa území </a:t>
            </a:r>
          </a:p>
          <a:p>
            <a:pPr marL="457200" indent="-457200">
              <a:buAutoNum type="alphaLcParenR"/>
            </a:pPr>
            <a:r>
              <a:rPr lang="cs-CZ" sz="1800" dirty="0"/>
              <a:t>Ekonomická a rozpočtová oblast </a:t>
            </a:r>
          </a:p>
          <a:p>
            <a:pPr marL="457200" indent="-457200">
              <a:buAutoNum type="alphaLcParenR"/>
            </a:pPr>
            <a:r>
              <a:rPr lang="cs-CZ" sz="1800" dirty="0"/>
              <a:t>Administrativní kapacity členských obcí </a:t>
            </a:r>
          </a:p>
          <a:p>
            <a:pPr marL="457200" indent="-457200">
              <a:buAutoNum type="alphaLcParenR"/>
            </a:pPr>
            <a:r>
              <a:rPr lang="cs-CZ" sz="1800" dirty="0"/>
              <a:t>Veřejné služby: </a:t>
            </a:r>
          </a:p>
          <a:p>
            <a:pPr lvl="1">
              <a:spcAft>
                <a:spcPts val="0"/>
              </a:spcAft>
            </a:pPr>
            <a:r>
              <a:rPr lang="cs-CZ" dirty="0"/>
              <a:t>o Školství </a:t>
            </a:r>
          </a:p>
          <a:p>
            <a:pPr lvl="1">
              <a:spcAft>
                <a:spcPts val="0"/>
              </a:spcAft>
            </a:pPr>
            <a:r>
              <a:rPr lang="cs-CZ" dirty="0"/>
              <a:t>o Sociální služby a zdravotnictví </a:t>
            </a:r>
          </a:p>
          <a:p>
            <a:pPr lvl="1">
              <a:spcAft>
                <a:spcPts val="0"/>
              </a:spcAft>
            </a:pPr>
            <a:r>
              <a:rPr lang="cs-CZ" dirty="0"/>
              <a:t>o Odpadové hospodářství 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o Doprava a dopravní obslužnost o Veřejný pořádek </a:t>
            </a:r>
          </a:p>
          <a:p>
            <a:pPr marL="0" lvl="1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</a:pPr>
            <a:r>
              <a:rPr lang="cs-CZ" b="1" dirty="0"/>
              <a:t>g) Další témata dle preferencí SO </a:t>
            </a:r>
          </a:p>
          <a:p>
            <a:pPr marL="0" lvl="1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</a:pPr>
            <a:r>
              <a:rPr lang="cs-CZ" sz="1800" dirty="0"/>
              <a:t>Shrnutí, jednoduchá SWOT analýza, případně PESTI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FAFCE3D-27F7-63B3-245F-9A01D1788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0599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A7252-AEFD-3892-3B6F-13A155639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C53927-B6A5-F24C-DC9B-68B51A282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Návrhová část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EEF684-5F8C-3F77-C659-51E3B412D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1690688"/>
            <a:ext cx="9806760" cy="3960000"/>
          </a:xfrm>
        </p:spPr>
        <p:txBody>
          <a:bodyPr/>
          <a:lstStyle/>
          <a:p>
            <a:r>
              <a:rPr lang="cs-CZ" sz="2000" dirty="0"/>
              <a:t>Strategická, respektive návrhová, část by měla obsahovat vizi strategie, stanovit strategické cíle a vybrat mezi nimi ty nejvhodnější (prioritizace), navrhnout indikátory (veličiny sloužící pro sledování úspěšnosti dosahování cílů), stanovit komunikační strategii a navrhnout jednotlivá opatření nutná pro dosažení cílů. </a:t>
            </a:r>
          </a:p>
          <a:p>
            <a:endParaRPr lang="cs-CZ" sz="2000" b="1" dirty="0"/>
          </a:p>
          <a:p>
            <a:r>
              <a:rPr lang="cs-CZ" sz="2000" b="1" dirty="0"/>
              <a:t>Vize</a:t>
            </a:r>
            <a:r>
              <a:rPr lang="cs-CZ" sz="2000" dirty="0"/>
              <a:t> – </a:t>
            </a:r>
            <a:r>
              <a:rPr lang="cs-CZ" sz="2000" b="1" dirty="0"/>
              <a:t>představa finálního stavu</a:t>
            </a:r>
            <a:r>
              <a:rPr lang="cs-CZ" sz="2000" dirty="0"/>
              <a:t>, k jehož naplnění směřuje činnost společenství obci, měla by být přesná, stručná a srozumitelná jak pro členy společenství obcí a jejich občany, tak i pro zaměstnance.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A0F3949-EF98-4F09-0708-4939122A6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21916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FCD39-1583-C357-8108-0F621EC7E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1A4090-58E5-9210-BF88-0B392526F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Návrhová část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D64359-97B1-072D-FE15-E3386AC9A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1690688"/>
            <a:ext cx="9806760" cy="3960000"/>
          </a:xfrm>
        </p:spPr>
        <p:txBody>
          <a:bodyPr/>
          <a:lstStyle/>
          <a:p>
            <a:r>
              <a:rPr lang="cs-CZ" sz="2000" dirty="0"/>
              <a:t>Důležité je promyšlení jak vize a cílů dosáhnout. Jaké faktory hrají roli, jaké jsou vzájemné souvislosti, jaká je nutná posloupnost kroků = formulování teorie změny. </a:t>
            </a:r>
          </a:p>
          <a:p>
            <a:r>
              <a:rPr lang="cs-CZ" sz="2000" dirty="0"/>
              <a:t>Každý cíl (opatření vedoucí k realizaci cíle) by měl být popsán z několika hledisek: </a:t>
            </a:r>
          </a:p>
          <a:p>
            <a:pPr marL="457200" indent="-457200">
              <a:buAutoNum type="alphaLcParenR"/>
            </a:pPr>
            <a:r>
              <a:rPr lang="cs-CZ" sz="2000" dirty="0"/>
              <a:t>zdůvodnění výběru cíle – popis na jakou potřebu reaguje, jak přispěje k odstranění problému nebo alespoň k jeho zmírnění a jakým způsobem pomůže k dosažení vize, </a:t>
            </a:r>
          </a:p>
          <a:p>
            <a:pPr marL="457200" indent="-457200">
              <a:buAutoNum type="alphaLcParenR"/>
            </a:pPr>
            <a:r>
              <a:rPr lang="cs-CZ" sz="2000" dirty="0"/>
              <a:t>jaké jsou vazby cíle s ostatními cíli a jaká opatření jsou nutná (potřebná) k jeho naplnění, </a:t>
            </a:r>
          </a:p>
          <a:p>
            <a:pPr marL="457200" indent="-457200">
              <a:buAutoNum type="alphaLcParenR"/>
            </a:pPr>
            <a:r>
              <a:rPr lang="cs-CZ" sz="2000" dirty="0"/>
              <a:t>předpoklady a rizika splnění cíle, indikátory k měření (určení) úspěšnosti v dosahování cíle.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2757C2-6563-4F06-87BA-22D764C72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20070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CF9D2-0FAB-D27B-71F9-07763B10A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9897FB-2E0B-491E-56A6-821AC921C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Návrhová část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6ABE38-D4C6-9300-E41C-EB541393C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1690688"/>
            <a:ext cx="9806760" cy="3960000"/>
          </a:xfrm>
        </p:spPr>
        <p:txBody>
          <a:bodyPr/>
          <a:lstStyle/>
          <a:p>
            <a:r>
              <a:rPr lang="cs-CZ" sz="2000" dirty="0"/>
              <a:t>Při formulování cílů by se měly respektovat principy SMART(I). </a:t>
            </a:r>
          </a:p>
          <a:p>
            <a:r>
              <a:rPr lang="cs-CZ" sz="2000" dirty="0"/>
              <a:t>• S – </a:t>
            </a:r>
            <a:r>
              <a:rPr lang="cs-CZ" sz="2000" dirty="0" err="1"/>
              <a:t>Specific</a:t>
            </a:r>
            <a:r>
              <a:rPr lang="cs-CZ" sz="2000" dirty="0"/>
              <a:t> (konkrétní) – navrhovaný cíl by měl přesně popsaný; </a:t>
            </a:r>
          </a:p>
          <a:p>
            <a:r>
              <a:rPr lang="cs-CZ" sz="2000" dirty="0"/>
              <a:t>• M – </a:t>
            </a:r>
            <a:r>
              <a:rPr lang="cs-CZ" sz="2000" dirty="0" err="1"/>
              <a:t>Measurable</a:t>
            </a:r>
            <a:r>
              <a:rPr lang="cs-CZ" sz="2000" dirty="0"/>
              <a:t> (měřitelné) – dosažení stanoveného cíle by mělo být měřitelné; </a:t>
            </a:r>
          </a:p>
          <a:p>
            <a:r>
              <a:rPr lang="cs-CZ" sz="2000" dirty="0"/>
              <a:t>• A – </a:t>
            </a:r>
            <a:r>
              <a:rPr lang="cs-CZ" sz="2000" dirty="0" err="1"/>
              <a:t>Achievable</a:t>
            </a:r>
            <a:r>
              <a:rPr lang="cs-CZ" sz="2000" dirty="0"/>
              <a:t> (dosažitelné) – cíle by měly být stanoveny tak, aby byly dosažitelné s přiměřenými nároky na zdroje a s úměrnými náklady; </a:t>
            </a:r>
          </a:p>
          <a:p>
            <a:r>
              <a:rPr lang="cs-CZ" sz="2000" dirty="0"/>
              <a:t>• R – </a:t>
            </a:r>
            <a:r>
              <a:rPr lang="cs-CZ" sz="2000" dirty="0" err="1"/>
              <a:t>Result</a:t>
            </a:r>
            <a:r>
              <a:rPr lang="cs-CZ" sz="2000" dirty="0"/>
              <a:t> </a:t>
            </a:r>
            <a:r>
              <a:rPr lang="cs-CZ" sz="2000" dirty="0" err="1"/>
              <a:t>focused</a:t>
            </a:r>
            <a:r>
              <a:rPr lang="cs-CZ" sz="2000" dirty="0"/>
              <a:t> (zaměřené na dosažení výsledků) – navrhovaný cíl by měl vést primárně k dosažení konkrétních výsledků; zároveň cíle by měly být z hlediska možností organizace stanoveny realisticky (</a:t>
            </a:r>
            <a:r>
              <a:rPr lang="cs-CZ" sz="2000" dirty="0" err="1"/>
              <a:t>Realistic</a:t>
            </a:r>
            <a:r>
              <a:rPr lang="cs-CZ" sz="2000" dirty="0"/>
              <a:t>)</a:t>
            </a:r>
          </a:p>
          <a:p>
            <a:r>
              <a:rPr lang="cs-CZ" sz="2000" dirty="0"/>
              <a:t>• T – Time-</a:t>
            </a:r>
            <a:r>
              <a:rPr lang="cs-CZ" sz="2000" dirty="0" err="1"/>
              <a:t>bound</a:t>
            </a:r>
            <a:r>
              <a:rPr lang="cs-CZ" sz="2000" dirty="0"/>
              <a:t> (časově ohraničené) – cíle by měly být naplněny ve stanoveném časovém rámci, </a:t>
            </a:r>
          </a:p>
          <a:p>
            <a:r>
              <a:rPr lang="cs-CZ" sz="2000" dirty="0"/>
              <a:t>• I – </a:t>
            </a:r>
            <a:r>
              <a:rPr lang="cs-CZ" sz="2000" dirty="0" err="1"/>
              <a:t>Inovative</a:t>
            </a:r>
            <a:r>
              <a:rPr lang="cs-CZ" sz="2000" dirty="0"/>
              <a:t> (inovativní) – cíle by měly být formulovány tak, že přinášejí nová řešení, umožňují uplatnit nové, efektivnější postupy.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78C5816-951B-F8F9-1368-EE49E4C83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74793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77765-15E8-3993-9375-461EAE935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2C8F1E-A076-BEEB-C09A-381D8D4B1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Návrhová část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C1A054-5367-67C6-F486-94263631A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1690688"/>
            <a:ext cx="9806760" cy="3960000"/>
          </a:xfrm>
        </p:spPr>
        <p:txBody>
          <a:bodyPr/>
          <a:lstStyle/>
          <a:p>
            <a:r>
              <a:rPr lang="cs-CZ" sz="2000" dirty="0"/>
              <a:t>Zvláště při popisu/výběru jednotlivých opatření k dosažení cíle je potřeba velmi zvažovat jaké je porovnání nákladů a přínosů těchto opatření k dosažení cíle. </a:t>
            </a:r>
          </a:p>
          <a:p>
            <a:r>
              <a:rPr lang="cs-CZ" sz="2000" dirty="0"/>
              <a:t>S ohledem na omezené rozpočty je třeba neustále posuzovat jejich účelnost (Jsou pro dosažení cíle nezbytná?), </a:t>
            </a:r>
          </a:p>
          <a:p>
            <a:r>
              <a:rPr lang="cs-CZ" sz="2000" dirty="0"/>
              <a:t>efektivnost (Bylo by možné dosáhnout cíle za pomocí jiného, méně nákladného opatření?) </a:t>
            </a:r>
          </a:p>
          <a:p>
            <a:r>
              <a:rPr lang="cs-CZ" sz="2000" dirty="0"/>
              <a:t>a až v poslední řadě jejich hospodárnost (Dá se to udělat laciněji?) a to v tomto hierarchickém uspořádání. </a:t>
            </a:r>
          </a:p>
          <a:p>
            <a:r>
              <a:rPr lang="cs-CZ" sz="2000" dirty="0"/>
              <a:t>Nastavení indikátorů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7983298-ABC2-05D1-9E78-FC1257BE4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68215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A5C18-B9FE-6060-314B-54AF5A47C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831B3E-77FF-A9D6-DD6F-7345CA037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Implementace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9B8214-D84D-4C34-1075-9D7334146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1690688"/>
            <a:ext cx="9806760" cy="39600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Stanovení zodpovědnost jednotlivých nositelů cílů (opatření)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Nastavení časového harmonogramu strategie (platnost, realizace opatření, časové milníky hodnocení)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Nastavení systému řízení rizik a změn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Nastavení systému monitorování plnění strategie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Propojení s rozpočtem a zdroji financování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C1DA2B1-1F1E-8FEF-5619-3ED26567C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2951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A6BA22-5A6A-E3EA-7C86-3D8CA5090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Legislativní zakotvení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17D9E8-F3EF-DB65-34CC-0B3C0FC36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9182" y="1690688"/>
            <a:ext cx="10698796" cy="4206240"/>
          </a:xfrm>
        </p:spPr>
        <p:txBody>
          <a:bodyPr>
            <a:normAutofit/>
          </a:bodyPr>
          <a:lstStyle/>
          <a:p>
            <a:r>
              <a:rPr lang="cs-CZ" dirty="0"/>
              <a:t>Společenství obcí</a:t>
            </a:r>
          </a:p>
          <a:p>
            <a:r>
              <a:rPr lang="cs-CZ" sz="2800" dirty="0"/>
              <a:t>§ 53a</a:t>
            </a:r>
          </a:p>
          <a:p>
            <a:r>
              <a:rPr lang="cs-CZ" sz="2800" dirty="0"/>
              <a:t>(2) Předmětem činnosti společenství obcí je vedle činností svazku obcí podle § 50 odst. 1 </a:t>
            </a:r>
            <a:r>
              <a:rPr lang="cs-CZ" sz="2800" b="1" dirty="0"/>
              <a:t>zajišťování koordinace veřejných služeb </a:t>
            </a:r>
            <a:r>
              <a:rPr lang="cs-CZ" sz="2800" dirty="0"/>
              <a:t>na území členských obcí a </a:t>
            </a:r>
            <a:r>
              <a:rPr lang="cs-CZ" sz="2800" b="1" dirty="0"/>
              <a:t>strategického rozvoje tohoto území</a:t>
            </a:r>
            <a:r>
              <a:rPr lang="cs-CZ" sz="2800" dirty="0"/>
              <a:t>. Za tímto účelem společenství obcí zpracovává strategii rozvoje společenství obcí. Strategii rozvoje společenství obcí schvaluje shromáždění starostů třípětinovou většinou všech svých členů.</a:t>
            </a:r>
          </a:p>
          <a:p>
            <a:pPr>
              <a:spcAft>
                <a:spcPts val="600"/>
              </a:spcAft>
            </a:pPr>
            <a:endParaRPr lang="cs-CZ" sz="2800" b="1" dirty="0"/>
          </a:p>
          <a:p>
            <a:endParaRPr lang="cs-CZ" sz="2400" b="1" dirty="0"/>
          </a:p>
          <a:p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038848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C7CFF-31D9-1465-747E-512E910E9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623794-AB84-7379-4724-EADAEA1BD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Zpracování plánovacího dokumentu SO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EE4A2F-102C-4C14-A89C-F6B553A8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618" y="2077104"/>
            <a:ext cx="10788073" cy="4286752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cs-CZ" sz="2400" b="1" dirty="0"/>
              <a:t>Zpracování analytické a návrhové části do konce roku 2026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sz="2400" b="1" dirty="0"/>
              <a:t>Dokument v rozsahu MAX 30-40 stran + možnost rozsáhlé přílohy</a:t>
            </a:r>
            <a:endParaRPr lang="cs-CZ" sz="2400" dirty="0"/>
          </a:p>
          <a:p>
            <a:pPr marL="457200" indent="-457200" algn="just">
              <a:buFont typeface="+mj-lt"/>
              <a:buAutoNum type="arabicPeriod"/>
            </a:pPr>
            <a:r>
              <a:rPr lang="cs-CZ" sz="2400" b="1" dirty="0"/>
              <a:t>Nutno postupovat dle metodiky MV</a:t>
            </a:r>
            <a:r>
              <a:rPr lang="en-US" sz="2400" b="1" dirty="0"/>
              <a:t> </a:t>
            </a:r>
            <a:endParaRPr lang="cs-CZ" sz="2400" dirty="0"/>
          </a:p>
          <a:p>
            <a:pPr marL="457200" indent="-457200" algn="just">
              <a:buFont typeface="+mj-lt"/>
              <a:buAutoNum type="arabicPeriod"/>
            </a:pPr>
            <a:r>
              <a:rPr lang="cs-CZ" sz="2400" b="1" dirty="0"/>
              <a:t>Navržena podrobná úprava struktury dokumentu – komunikace s rezorty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sz="2400" b="1" dirty="0"/>
              <a:t>Podmínka pro úspěšné uzavření dotačního titulu pro SO v roce 2026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sz="2400" b="1" dirty="0"/>
              <a:t>Možná podpora ze strany MV a rezortů při získávání dat</a:t>
            </a:r>
            <a:endParaRPr lang="cs-CZ" sz="2400" dirty="0"/>
          </a:p>
          <a:p>
            <a:pPr marL="0" indent="0" algn="just">
              <a:buNone/>
            </a:pPr>
            <a:br>
              <a:rPr lang="cs-CZ" sz="2600" b="1" u="sng" dirty="0"/>
            </a:br>
            <a:endParaRPr lang="cs-CZ" sz="2600" b="1" u="sng" dirty="0"/>
          </a:p>
        </p:txBody>
      </p:sp>
    </p:spTree>
    <p:extLst>
      <p:ext uri="{BB962C8B-B14F-4D97-AF65-F5344CB8AC3E}">
        <p14:creationId xmlns:p14="http://schemas.microsoft.com/office/powerpoint/2010/main" val="14166516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6F5A8-6178-F07D-9B88-DB4F5508F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5DA4C0-9D06-17B6-2511-20D7DB663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Souběh financování strategické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61D577-424B-05B0-B2CD-92243C685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1285624"/>
            <a:ext cx="10788073" cy="428675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cs-CZ" sz="2400" dirty="0"/>
              <a:t>Na základě následných jednání s MŠMT jsme identifikovali potenciální překryv mezi aktivitou č. 3 v rámci výzvy APU - MAP II a aktivitou </a:t>
            </a:r>
            <a:r>
              <a:rPr lang="cs-CZ" sz="2400" b="1" dirty="0"/>
              <a:t>2.1 Strategický rozvoj společenství obcí</a:t>
            </a:r>
            <a:r>
              <a:rPr lang="cs-CZ" sz="2400" dirty="0"/>
              <a:t> financovanou z dotačního titulu MV, jsou-li tyto aktivity příjemcem identifikovány v žádosti jako podporovaná aktivita (nikoliv v případech, kdy náklady na tvorbu strategie nejsou v rámci dotace uplatňovány a příjemce deklaruje její přípravu z vlastních zdrojů).</a:t>
            </a:r>
          </a:p>
          <a:p>
            <a:pPr algn="just"/>
            <a:r>
              <a:rPr lang="cs-CZ" sz="2500" dirty="0"/>
              <a:t>V případě, že jste příjemcem (beneficientem) obou podpor nebo pokud podání žádosti do výzvy APU - MAP II teprve připravujete, je </a:t>
            </a:r>
            <a:r>
              <a:rPr lang="cs-CZ" sz="2500" b="1" dirty="0"/>
              <a:t>nutné posoudit, zda nedochází nebo nemůže dojít k překryvu financovaných činností či výstupů</a:t>
            </a:r>
            <a:r>
              <a:rPr lang="cs-CZ" sz="2500" dirty="0"/>
              <a:t>. </a:t>
            </a:r>
          </a:p>
          <a:p>
            <a:pPr algn="just"/>
            <a:r>
              <a:rPr lang="cs-CZ" sz="2500" dirty="0"/>
              <a:t>Za účelem předejití případnému neuznání výdajů nebo jiným důsledkům vyplývajícím z podmínek dotačních programů doporučujeme </a:t>
            </a:r>
            <a:r>
              <a:rPr lang="cs-CZ" sz="2500" b="1" dirty="0"/>
              <a:t>podat Ministerstvu vnitra nejpozději do 1. 10. 2026 žádost o změnu projektu</a:t>
            </a:r>
            <a:r>
              <a:rPr lang="cs-CZ" sz="2500" dirty="0"/>
              <a:t>.</a:t>
            </a:r>
          </a:p>
          <a:p>
            <a:pPr algn="just"/>
            <a:endParaRPr lang="cs-CZ" sz="2400" dirty="0"/>
          </a:p>
          <a:p>
            <a:pPr algn="just"/>
            <a:br>
              <a:rPr lang="cs-CZ" sz="2600" b="1" u="sng" dirty="0"/>
            </a:br>
            <a:endParaRPr lang="cs-CZ" sz="2600" b="1" u="sng" dirty="0"/>
          </a:p>
        </p:txBody>
      </p:sp>
    </p:spTree>
    <p:extLst>
      <p:ext uri="{BB962C8B-B14F-4D97-AF65-F5344CB8AC3E}">
        <p14:creationId xmlns:p14="http://schemas.microsoft.com/office/powerpoint/2010/main" val="7624530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127878-7249-41F4-8CBC-B5C81373AD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0000" y="2116183"/>
            <a:ext cx="5400000" cy="1916866"/>
          </a:xfrm>
        </p:spPr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78819B76-FCCF-20DD-93BA-079BCCC645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0000" y="3200400"/>
            <a:ext cx="3904704" cy="3013969"/>
          </a:xfrm>
        </p:spPr>
        <p:txBody>
          <a:bodyPr>
            <a:normAutofit/>
          </a:bodyPr>
          <a:lstStyle/>
          <a:p>
            <a:r>
              <a:rPr lang="cs-CZ" sz="2800" dirty="0"/>
              <a:t>Ing. Marek Jetmar, Ph.D.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D158135-C6D0-80D9-1B9D-4CF9A486642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674" y="641675"/>
            <a:ext cx="4194252" cy="1584000"/>
          </a:xfrm>
          <a:prstGeom prst="rect">
            <a:avLst/>
          </a:prstGeom>
        </p:spPr>
      </p:pic>
      <p:pic>
        <p:nvPicPr>
          <p:cNvPr id="6" name="Grafický objekt 5" descr="Kuřátko obrys">
            <a:extLst>
              <a:ext uri="{FF2B5EF4-FFF2-40B4-BE49-F238E27FC236}">
                <a16:creationId xmlns:a16="http://schemas.microsoft.com/office/drawing/2014/main" id="{68ADF63C-E3CC-2439-E5BA-AE42F003D6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674" y="5970403"/>
            <a:ext cx="503046" cy="50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387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26816-50D1-945C-F64A-D209E6D90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40A36A-94AE-8D85-E2DB-D70926A09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Role strategického dokumentu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ABF29F-6153-EA64-0F8D-C70384716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758" y="1690688"/>
            <a:ext cx="10698796" cy="4206240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Nástroj pro koordinaci veřejných služeb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Nástroj pro realizaci strategických rozvojových záměrů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Společenská dohoda mezi SO a obcemi, mezi SO a občany sdružených obcí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800" i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i="1" dirty="0"/>
              <a:t>Jednotný dokument umožňující horizontální koordinaci.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i="1" dirty="0"/>
              <a:t>Možnost dílčích strategií pro řízení podřízených organizací např. ŠPO.</a:t>
            </a:r>
          </a:p>
          <a:p>
            <a:pPr>
              <a:spcAft>
                <a:spcPts val="600"/>
              </a:spcAft>
            </a:pPr>
            <a:endParaRPr lang="cs-CZ" sz="2800" b="1" dirty="0"/>
          </a:p>
          <a:p>
            <a:endParaRPr lang="cs-CZ" sz="2400" b="1" dirty="0"/>
          </a:p>
          <a:p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655501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4DBB6-A616-CCB8-BE7A-B2A38D3F5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8D92F9-B880-0691-E628-A68EA8E65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Legislativní zakotvení- doplnění pro více SO v jednom správním obvodu 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7E6DE0-F793-CEB1-0BD8-F8109AF2C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758" y="1690688"/>
            <a:ext cx="10698796" cy="4206240"/>
          </a:xfrm>
        </p:spPr>
        <p:txBody>
          <a:bodyPr>
            <a:normAutofit/>
          </a:bodyPr>
          <a:lstStyle/>
          <a:p>
            <a:r>
              <a:rPr lang="cs-CZ" dirty="0"/>
              <a:t>Novela přeložená vládě:</a:t>
            </a:r>
          </a:p>
          <a:p>
            <a:r>
              <a:rPr lang="cs-CZ" sz="2800" b="1" i="1" dirty="0"/>
              <a:t>(3) Společenství obcí ve stejném správním obvodu obce s rozšířenou působností mohou zpracovat společnou strategii rozvoje společenství obcí. Společnou strategii rozvoje společenství obcí schvaluje shromáždění starostů každého z těchto společenství obcí třípětinovou většinou všech svých členů.</a:t>
            </a:r>
          </a:p>
          <a:p>
            <a:r>
              <a:rPr lang="cs-CZ" sz="2800" i="1" dirty="0">
                <a:solidFill>
                  <a:srgbClr val="FF0000"/>
                </a:solidFill>
              </a:rPr>
              <a:t>Účinnost od ledna 2027 (červen 2027)</a:t>
            </a:r>
          </a:p>
          <a:p>
            <a:pPr>
              <a:spcAft>
                <a:spcPts val="600"/>
              </a:spcAft>
            </a:pPr>
            <a:endParaRPr lang="cs-CZ" sz="2800" b="1" dirty="0"/>
          </a:p>
          <a:p>
            <a:endParaRPr lang="cs-CZ" sz="2400" b="1" dirty="0"/>
          </a:p>
          <a:p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606725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CE2C9F-3DAD-20AE-3F3E-94E0E2E86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Metodická podpora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372F09F7-4E7E-70FD-92C1-6C2ADE0A40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21167" y="2151444"/>
            <a:ext cx="3480251" cy="3959225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DFFCFC1-7956-499D-A1BF-15FADA1F4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5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46F9ACA-254E-7345-2A5B-B2294CF4C1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1408" y="2253077"/>
            <a:ext cx="3974592" cy="386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740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33BE2-BD4A-2F53-B0E0-8FDD3FEC3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A02754-E24F-3AF1-99CD-17BDEC97E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Principy tvorby strategie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317C14-33FE-D7C1-2913-8172795EF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96" y="1449000"/>
            <a:ext cx="9815904" cy="3960000"/>
          </a:xfrm>
        </p:spPr>
        <p:txBody>
          <a:bodyPr/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cs-CZ" sz="2400" dirty="0"/>
              <a:t>Strategie je zaměřená (zacílená) na řešení </a:t>
            </a:r>
            <a:r>
              <a:rPr lang="cs-CZ" sz="2400" b="1" dirty="0"/>
              <a:t>konkrétního významného problému </a:t>
            </a:r>
            <a:r>
              <a:rPr lang="cs-CZ" sz="2400" dirty="0"/>
              <a:t>(případně sady souvisejících problémů) souvisejícího s aktivitami a rolemi společenství obcí. Strategie umožňuje </a:t>
            </a:r>
            <a:r>
              <a:rPr lang="cs-CZ" sz="2400" b="1" dirty="0"/>
              <a:t>komplexní přístup k řešení </a:t>
            </a:r>
            <a:r>
              <a:rPr lang="cs-CZ" sz="2400" dirty="0"/>
              <a:t>problémů a pomáhá vytvářet budoucí podobu území.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cs-CZ" sz="2400" dirty="0"/>
              <a:t>Strategie je </a:t>
            </a:r>
            <a:r>
              <a:rPr lang="cs-CZ" sz="2400" b="1" dirty="0"/>
              <a:t>připravována transparentně a objektivně</a:t>
            </a:r>
            <a:r>
              <a:rPr lang="cs-CZ" sz="2400" dirty="0"/>
              <a:t>, do jejich přípravy jsou </a:t>
            </a:r>
            <a:r>
              <a:rPr lang="cs-CZ" sz="2400" b="1" dirty="0"/>
              <a:t>zahrnuty všechny členské obce</a:t>
            </a:r>
            <a:r>
              <a:rPr lang="cs-CZ" sz="2400" dirty="0"/>
              <a:t>, případně i </a:t>
            </a:r>
            <a:r>
              <a:rPr lang="cs-CZ" sz="2400" b="1" dirty="0"/>
              <a:t>další zainteresované strany</a:t>
            </a:r>
            <a:r>
              <a:rPr lang="cs-CZ" sz="2400" dirty="0"/>
              <a:t>, tj. aktéři, kteří na základě strategie mají nebo mohou provádět nějaké aktivity a zástupci cílových skupin, jejichž problémy mají být za pomoci dané strategie vyřešeny.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DCBAC99-C60D-07A6-16DC-84A16D6C4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234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339B8-F941-5255-A784-19DC60602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C15D2E-1CC7-FED4-A825-46E67D339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Principy tvorby strategie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F00FB1-F863-C66C-72CA-67D0641FF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96" y="1449000"/>
            <a:ext cx="9815904" cy="3960000"/>
          </a:xfrm>
        </p:spPr>
        <p:txBody>
          <a:bodyPr/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cs-CZ" sz="2400" dirty="0"/>
              <a:t>Strategie je vytvářena na základě </a:t>
            </a:r>
            <a:r>
              <a:rPr lang="cs-CZ" sz="2400" b="1" dirty="0"/>
              <a:t>identifikovaných a reálných potřeb </a:t>
            </a:r>
            <a:r>
              <a:rPr lang="cs-CZ" sz="2400" dirty="0"/>
              <a:t>těch, jejichž problémy jsou (ve výhledu) řešeny. Přístup k tvorbě strategií je zejména založený na důkazech a je hodnocen předpokládaný a reálný přínos a dopad strategií (minimálně ekonomický, sociální a environmentální přínos a dopad).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cs-CZ" sz="2400" dirty="0"/>
              <a:t>Při tvorbě strategie jsou dodržovány základní postupy a požadavky na její kvalitu stanovené v rámcových metodických dokumentech využívaných veřejnou správou; je aplikován projektový přístup k její tvorbě.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cs-CZ" sz="2400" dirty="0"/>
              <a:t>Strategie by měla být při řešení daných problémů co nejvíce </a:t>
            </a:r>
            <a:r>
              <a:rPr lang="cs-CZ" sz="2400" b="1" dirty="0"/>
              <a:t>efektivní,</a:t>
            </a:r>
            <a:r>
              <a:rPr lang="cs-CZ" sz="2400" dirty="0"/>
              <a:t> zároveň by případný její nezamýšlený negativní dopad měl být prostřednictvím mechanismu evaluace identifikován a minimalizován.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E647E4E-7E6E-E836-3110-9DAE11368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0144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7DD67-F8F1-0866-BD8C-8F8B22BE2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1394DC-09C7-B707-E76C-638861BFD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Principy tvorby strategie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0A6005-E47F-EF0E-3318-9AB4E5E90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96" y="1449000"/>
            <a:ext cx="9815904" cy="3960000"/>
          </a:xfrm>
        </p:spPr>
        <p:txBody>
          <a:bodyPr/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cs-CZ" sz="2400" dirty="0"/>
              <a:t>Strategie </a:t>
            </a:r>
            <a:r>
              <a:rPr lang="cs-CZ" sz="2400" b="1" dirty="0"/>
              <a:t>není připravována izolovaně</a:t>
            </a:r>
            <a:r>
              <a:rPr lang="cs-CZ" sz="2400" dirty="0"/>
              <a:t>, strategické práce jsou </a:t>
            </a:r>
            <a:r>
              <a:rPr lang="cs-CZ" sz="2400" b="1" dirty="0"/>
              <a:t>koordinovány jak horizontálně </a:t>
            </a:r>
            <a:r>
              <a:rPr lang="cs-CZ" sz="2400" dirty="0"/>
              <a:t>(tj. napříč tématy, agendami), tak </a:t>
            </a:r>
            <a:r>
              <a:rPr lang="cs-CZ" sz="2400" b="1" dirty="0"/>
              <a:t>vertikálně</a:t>
            </a:r>
            <a:r>
              <a:rPr lang="cs-CZ" sz="2400" dirty="0"/>
              <a:t> (tedy s ohledem na strategické dokumenty na vyšší i nižší úrovni veřejné správy, zvláště pak strategie vytvářené v kontextu regionálního rozvoje ČR, zejména strategie na úrovni kraje, i státu) i z hlediska jejich časové návaznosti a konzistence. Bere v potaz platné strategické dokumenty členských obcí. Je nezbytné nastavit její vazbu na procesy spojené s územním plánováním.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cs-CZ" sz="2400" dirty="0"/>
              <a:t>Strategie musí být připravena v takové podobě a kvalitě, která </a:t>
            </a:r>
            <a:r>
              <a:rPr lang="cs-CZ" sz="2400" b="1" dirty="0"/>
              <a:t>umožní</a:t>
            </a:r>
            <a:r>
              <a:rPr lang="cs-CZ" sz="2400" dirty="0"/>
              <a:t> učinit shromáždění starostů případně radě </a:t>
            </a:r>
            <a:r>
              <a:rPr lang="cs-CZ" sz="2400" b="1" dirty="0"/>
              <a:t>informovaná a odpovědná rozhodnutí</a:t>
            </a:r>
            <a:r>
              <a:rPr lang="cs-CZ" sz="2400" dirty="0"/>
              <a:t>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6547F7F-25EE-EB1D-2FA8-02DD9DA25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0771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FD033-4E90-B9FE-5EB9-F5E3CC1F6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34CCA9-76E1-6EB0-A983-DD3A46C54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Principy tvorby strategie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EECFD4-0647-8441-31F9-38ADE841A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96" y="1449000"/>
            <a:ext cx="9815904" cy="3960000"/>
          </a:xfrm>
        </p:spPr>
        <p:txBody>
          <a:bodyPr/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cs-CZ" sz="2400" dirty="0"/>
              <a:t>Strategie má </a:t>
            </a:r>
            <a:r>
              <a:rPr lang="cs-CZ" sz="2400" b="1" dirty="0"/>
              <a:t>jasně definovaný způsob financování </a:t>
            </a:r>
            <a:r>
              <a:rPr lang="cs-CZ" sz="2400" dirty="0"/>
              <a:t>své implementace. Realizace přijaté strategie se promítána do rozpočtu společenství obcí.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cs-CZ" sz="2400" dirty="0"/>
              <a:t>Strategie </a:t>
            </a:r>
            <a:r>
              <a:rPr lang="cs-CZ" sz="2400" b="1" dirty="0"/>
              <a:t>obsahuje implementační a řídicí část</a:t>
            </a:r>
            <a:r>
              <a:rPr lang="cs-CZ" sz="2400" dirty="0"/>
              <a:t>, která umožňuje její průběžné naplňování.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cs-CZ" sz="2400" dirty="0"/>
              <a:t>Strategie je předmětem </a:t>
            </a:r>
            <a:r>
              <a:rPr lang="cs-CZ" sz="2400" b="1" dirty="0"/>
              <a:t>průběžného vyhodnocování</a:t>
            </a:r>
            <a:r>
              <a:rPr lang="cs-CZ" sz="2400" dirty="0"/>
              <a:t>, které zkoumá její účelnost a účinnost. Po uplynutí doby platnosti je předmětem následného vyhodnocení (ex post evaluace).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cs-CZ" sz="2400" dirty="0"/>
              <a:t>Strategie rozvoje společenství obcí může být využita i jako </a:t>
            </a:r>
            <a:r>
              <a:rPr lang="cs-CZ" sz="2400" b="1" dirty="0"/>
              <a:t>marketingový nástroj</a:t>
            </a:r>
            <a:r>
              <a:rPr lang="cs-CZ" sz="2400" dirty="0"/>
              <a:t>, nejen vůči svým obyvatelům, ale i pro budoucí investory nebo návštěvníky.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C010BCB-997F-D999-C3F6-E74723A3F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7687377"/>
      </p:ext>
    </p:extLst>
  </p:cSld>
  <p:clrMapOvr>
    <a:masterClrMapping/>
  </p:clrMapOvr>
</p:sld>
</file>

<file path=ppt/theme/theme1.xml><?xml version="1.0" encoding="utf-8"?>
<a:theme xmlns:a="http://schemas.openxmlformats.org/drawingml/2006/main" name="JVS PPT Dark">
  <a:themeElements>
    <a:clrScheme name="JVS barvy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59B"/>
      </a:accent1>
      <a:accent2>
        <a:srgbClr val="D70C0F"/>
      </a:accent2>
      <a:accent3>
        <a:srgbClr val="F7C1B9"/>
      </a:accent3>
      <a:accent4>
        <a:srgbClr val="690527"/>
      </a:accent4>
      <a:accent5>
        <a:srgbClr val="9DC8E9"/>
      </a:accent5>
      <a:accent6>
        <a:srgbClr val="878A95"/>
      </a:accent6>
      <a:hlink>
        <a:srgbClr val="008C99"/>
      </a:hlink>
      <a:folHlink>
        <a:srgbClr val="452E73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8000" indent="-288000" algn="l">
          <a:spcAft>
            <a:spcPts val="1000"/>
          </a:spcAft>
          <a:buClr>
            <a:schemeClr val="accent5"/>
          </a:buClr>
          <a:buSzPct val="90000"/>
          <a:buFont typeface="Wingdings" pitchFamily="2" charset="2"/>
          <a:buChar char="§"/>
          <a:defRPr sz="20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JVS PPS Light">
  <a:themeElements>
    <a:clrScheme name="JVS UOSS 1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59B"/>
      </a:accent1>
      <a:accent2>
        <a:srgbClr val="D70C0F"/>
      </a:accent2>
      <a:accent3>
        <a:srgbClr val="F7C1B9"/>
      </a:accent3>
      <a:accent4>
        <a:srgbClr val="690527"/>
      </a:accent4>
      <a:accent5>
        <a:srgbClr val="9DC8E9"/>
      </a:accent5>
      <a:accent6>
        <a:srgbClr val="878A95"/>
      </a:accent6>
      <a:hlink>
        <a:srgbClr val="008C99"/>
      </a:hlink>
      <a:folHlink>
        <a:srgbClr val="452E73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8000" indent="-288000" algn="l">
          <a:spcAft>
            <a:spcPts val="1000"/>
          </a:spcAft>
          <a:buClr>
            <a:schemeClr val="accent1"/>
          </a:buClr>
          <a:buSzPct val="90000"/>
          <a:buFont typeface="Wingdings" pitchFamily="2" charset="2"/>
          <a:buChar char="§"/>
          <a:defRPr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B474B80715DCF4389737DED8F1EDB66" ma:contentTypeVersion="0" ma:contentTypeDescription="Vytvoří nový dokument" ma:contentTypeScope="" ma:versionID="a05e9b2b7bb4225d1f21d89ff06da1e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ecb93c72f33e94aa0d8973920a8bbe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7C74957-0402-4F92-AC85-752AAEB10B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C91B0F1-BDD1-486A-BD8F-8AC4E1CC69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19C120-5274-443A-93A6-139E5591E124}">
  <ds:schemaRefs>
    <ds:schemaRef ds:uri="b42b3ace-cfc9-4323-a967-7cca6ffa24c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1393</TotalTime>
  <Words>1732</Words>
  <Application>Microsoft Office PowerPoint</Application>
  <PresentationFormat>Širokoúhlá obrazovka</PresentationFormat>
  <Paragraphs>138</Paragraphs>
  <Slides>22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22</vt:i4>
      </vt:variant>
    </vt:vector>
  </HeadingPairs>
  <TitlesOfParts>
    <vt:vector size="26" baseType="lpstr">
      <vt:lpstr>Arial</vt:lpstr>
      <vt:lpstr>Wingdings</vt:lpstr>
      <vt:lpstr>JVS PPT Dark</vt:lpstr>
      <vt:lpstr>JVS PPS Light</vt:lpstr>
      <vt:lpstr>Tvorba strategií rozvoje společenství obcí</vt:lpstr>
      <vt:lpstr>Legislativní zakotvení</vt:lpstr>
      <vt:lpstr>Role strategického dokumentu</vt:lpstr>
      <vt:lpstr>Legislativní zakotvení- doplnění pro více SO v jednom správním obvodu  </vt:lpstr>
      <vt:lpstr>Metodická podpora</vt:lpstr>
      <vt:lpstr>Principy tvorby strategie</vt:lpstr>
      <vt:lpstr>Principy tvorby strategie</vt:lpstr>
      <vt:lpstr>Principy tvorby strategie</vt:lpstr>
      <vt:lpstr>Principy tvorby strategie</vt:lpstr>
      <vt:lpstr>Organizační nastavení</vt:lpstr>
      <vt:lpstr>Organizační nastavení</vt:lpstr>
      <vt:lpstr>Zpracování analýzy</vt:lpstr>
      <vt:lpstr>Zpracování analýzy</vt:lpstr>
      <vt:lpstr>Zpracování analýzy</vt:lpstr>
      <vt:lpstr>Návrhová část</vt:lpstr>
      <vt:lpstr>Návrhová část</vt:lpstr>
      <vt:lpstr>Návrhová část</vt:lpstr>
      <vt:lpstr>Návrhová část</vt:lpstr>
      <vt:lpstr>Implementace</vt:lpstr>
      <vt:lpstr>Zpracování plánovacího dokumentu SO</vt:lpstr>
      <vt:lpstr>Souběh financování strategické práce</vt:lpstr>
      <vt:lpstr>Děkuji za pozornost</vt:lpstr>
    </vt:vector>
  </TitlesOfParts>
  <Manager/>
  <Company>Jednotný vizuální styl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Karel Drašnar</dc:creator>
  <cp:keywords/>
  <dc:description/>
  <cp:lastModifiedBy>Jetmar Marek, Ing., Ph.D.</cp:lastModifiedBy>
  <cp:revision>51</cp:revision>
  <cp:lastPrinted>2025-10-24T08:31:40Z</cp:lastPrinted>
  <dcterms:created xsi:type="dcterms:W3CDTF">2025-01-29T13:36:29Z</dcterms:created>
  <dcterms:modified xsi:type="dcterms:W3CDTF">2026-06-24T06:58:25Z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0x0101006B474B80715DCF4389737DED8F1EDB66</vt:lpwstr>
  </property>
  <property fmtid="{D5CDD505-2E9C-101B-9397-08002B2CF9AE}" pid="3" name="MediaServiceImageTags">
    <vt:lpwstr/>
  </property>
  <property fmtid="{D5CDD505-2E9C-101B-9397-08002B2CF9AE}" pid="4" name="MSIP_Label_b3564849-fbfc-4795-ad59-055bb350645f_Enabled">
    <vt:lpwstr>true</vt:lpwstr>
  </property>
  <property fmtid="{D5CDD505-2E9C-101B-9397-08002B2CF9AE}" pid="5" name="MSIP_Label_b3564849-fbfc-4795-ad59-055bb350645f_SetDate">
    <vt:lpwstr>2025-11-05T08:47:26Z</vt:lpwstr>
  </property>
  <property fmtid="{D5CDD505-2E9C-101B-9397-08002B2CF9AE}" pid="6" name="MSIP_Label_b3564849-fbfc-4795-ad59-055bb350645f_Method">
    <vt:lpwstr>Standard</vt:lpwstr>
  </property>
  <property fmtid="{D5CDD505-2E9C-101B-9397-08002B2CF9AE}" pid="7" name="MSIP_Label_b3564849-fbfc-4795-ad59-055bb350645f_Name">
    <vt:lpwstr>M102S01</vt:lpwstr>
  </property>
  <property fmtid="{D5CDD505-2E9C-101B-9397-08002B2CF9AE}" pid="8" name="MSIP_Label_b3564849-fbfc-4795-ad59-055bb350645f_SiteId">
    <vt:lpwstr>65154e19-ce31-44e2-97af-2480f4c17f95</vt:lpwstr>
  </property>
  <property fmtid="{D5CDD505-2E9C-101B-9397-08002B2CF9AE}" pid="9" name="MSIP_Label_b3564849-fbfc-4795-ad59-055bb350645f_ActionId">
    <vt:lpwstr>a46c3e65-4ee5-4762-a82b-3d1c88712a7f</vt:lpwstr>
  </property>
  <property fmtid="{D5CDD505-2E9C-101B-9397-08002B2CF9AE}" pid="10" name="MSIP_Label_b3564849-fbfc-4795-ad59-055bb350645f_ContentBits">
    <vt:lpwstr>0</vt:lpwstr>
  </property>
  <property fmtid="{D5CDD505-2E9C-101B-9397-08002B2CF9AE}" pid="11" name="MSIP_Label_b3564849-fbfc-4795-ad59-055bb350645f_Tag">
    <vt:lpwstr>10, 3, 0, 1</vt:lpwstr>
  </property>
  <property fmtid="{D5CDD505-2E9C-101B-9397-08002B2CF9AE}" pid="12" name="xd_ProgID">
    <vt:lpwstr/>
  </property>
  <property fmtid="{D5CDD505-2E9C-101B-9397-08002B2CF9AE}" pid="13" name="ComplianceAssetId">
    <vt:lpwstr/>
  </property>
  <property fmtid="{D5CDD505-2E9C-101B-9397-08002B2CF9AE}" pid="14" name="TemplateUrl">
    <vt:lpwstr/>
  </property>
  <property fmtid="{D5CDD505-2E9C-101B-9397-08002B2CF9AE}" pid="15" name="_ExtendedDescription">
    <vt:lpwstr/>
  </property>
  <property fmtid="{D5CDD505-2E9C-101B-9397-08002B2CF9AE}" pid="16" name="TriggerFlowInfo">
    <vt:lpwstr/>
  </property>
  <property fmtid="{D5CDD505-2E9C-101B-9397-08002B2CF9AE}" pid="17" name="xd_Signature">
    <vt:lpwstr/>
  </property>
</Properties>
</file>