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2"/>
  </p:notesMasterIdLst>
  <p:sldIdLst>
    <p:sldId id="322" r:id="rId6"/>
    <p:sldId id="257" r:id="rId7"/>
    <p:sldId id="460" r:id="rId8"/>
    <p:sldId id="438" r:id="rId9"/>
    <p:sldId id="290" r:id="rId10"/>
    <p:sldId id="263" r:id="rId11"/>
    <p:sldId id="275" r:id="rId12"/>
    <p:sldId id="273" r:id="rId13"/>
    <p:sldId id="292" r:id="rId14"/>
    <p:sldId id="265" r:id="rId15"/>
    <p:sldId id="274" r:id="rId16"/>
    <p:sldId id="266" r:id="rId17"/>
    <p:sldId id="464" r:id="rId18"/>
    <p:sldId id="463" r:id="rId19"/>
    <p:sldId id="465" r:id="rId20"/>
    <p:sldId id="321" r:id="rId2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C0F"/>
    <a:srgbClr val="545860"/>
    <a:srgbClr val="00459B"/>
    <a:srgbClr val="007339"/>
    <a:srgbClr val="FFAA00"/>
    <a:srgbClr val="FCF9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řední styl 3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0"/>
    <p:restoredTop sz="94684"/>
  </p:normalViewPr>
  <p:slideViewPr>
    <p:cSldViewPr snapToGrid="0">
      <p:cViewPr varScale="1">
        <p:scale>
          <a:sx n="56" d="100"/>
          <a:sy n="56" d="100"/>
        </p:scale>
        <p:origin x="11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EE7B8BB-D9D6-467F-9994-F012167BAEAE}" type="datetimeFigureOut">
              <a:rPr lang="cs-CZ" smtClean="0"/>
              <a:pPr/>
              <a:t>19.03.2026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D658EE2B-939F-47CD-9BC5-5FD16CEF39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218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1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EDD42-E07C-992C-9545-E75C70D18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CC911E-96B5-914F-59F4-46479D5E2A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AD2EB8-9199-394B-E0A6-270B70F9C9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03ED7E-D3C3-74C5-7936-8FADD0E095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817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73937-4329-8E49-6302-2E80F2AE1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1376502-6C47-15EE-919D-3CC0870B6D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2BA646-57BA-5D96-4885-D0DE71AC9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D013AC0-6E74-85C6-B74D-7A23ACC32E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643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5F985-C839-CF52-154B-B24C39EBB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B7C1D51-A086-BDE1-0195-06609D953C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7F1728D-AB63-EF15-8374-C05A28CD4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C9DEE7-E25E-F1B6-46E3-0C3CE10FD2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9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157DA-D5D4-B976-310F-48052FAE8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C669AF8-803F-FCC8-5A90-A9150F5C8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FDB61F-CAAD-89FE-43BC-4755F41A0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5F7EE3-AB80-31C7-151B-E9B9B3ACE2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465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544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F0768-681B-8AB5-0844-C4D8B2598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6BC3227-8466-0842-3379-D54517D75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EFC4944-DC80-B855-20EF-90D3F34D60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8FBA8B2-D96D-4B7C-62D9-A3A7F7B5AC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464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CF2D8-FD14-4975-5C81-63EE3F5D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4D689B-9B7B-EF50-7E46-A5785E60C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9AD8AFF-CD79-4362-E175-3FF6624EB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06EB45-43A9-1302-0F64-DF019ECEB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799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530E-1B6E-62F3-A28F-2BAB9D6F4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2056D4F-17F0-85E0-7A6D-D94D3CC77F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AC43EC9-AA1E-56C4-C8FA-2CBF1440F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F157312-F554-DEEA-E30F-2E0F6FE9E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5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781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E946F-394B-D931-999A-EDFC4657A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042C9FC-F131-5436-D3A1-12E95A2A73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EF89980-ED4F-43F5-BD84-55EEA1AA1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F800CF-09B8-B6ED-D69E-4378535F2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658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553CB-6844-45B0-A3A5-FAE5A5A6F27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817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648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8010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83850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476665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217DFE5-4AB5-CB80-1E80-AF1A38727F6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10223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BF51896-151D-3843-DB7C-41BB6E22FE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60477" y="2165625"/>
            <a:ext cx="4323523" cy="3960537"/>
          </a:xfr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06D5A9D-5B24-E761-D1A3-27947B1C890A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170585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5625"/>
            <a:ext cx="3375982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číslo snímku 5">
            <a:extLst>
              <a:ext uri="{FF2B5EF4-FFF2-40B4-BE49-F238E27FC236}">
                <a16:creationId xmlns:a16="http://schemas.microsoft.com/office/drawing/2014/main" id="{C2D358F0-6A79-42DF-456E-F8DBAF212B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34631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99000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solidFill>
            <a:schemeClr val="accent1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6362B212-FD62-9F50-CE3D-DFF199FD57C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683013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6B0AA4C-B328-7C47-A4DA-F8ED2EFC47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3853" cy="30112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solidFill>
            <a:schemeClr val="accent1"/>
          </a:solidFill>
        </p:spPr>
        <p:txBody>
          <a:bodyPr lIns="180000" tIns="180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D22E6FE-C4C5-B012-E7A4-C906162897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3853" cy="301120"/>
          </a:xfrm>
          <a:prstGeom prst="rect">
            <a:avLst/>
          </a:prstGeom>
        </p:spPr>
      </p:pic>
      <p:sp>
        <p:nvSpPr>
          <p:cNvPr id="13" name="Zástupný text 8">
            <a:extLst>
              <a:ext uri="{FF2B5EF4-FFF2-40B4-BE49-F238E27FC236}">
                <a16:creationId xmlns:a16="http://schemas.microsoft.com/office/drawing/2014/main" id="{E61F4B55-11B4-1167-283D-55E922C63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4" name="Zástupný symbol pro číslo snímku 5">
            <a:extLst>
              <a:ext uri="{FF2B5EF4-FFF2-40B4-BE49-F238E27FC236}">
                <a16:creationId xmlns:a16="http://schemas.microsoft.com/office/drawing/2014/main" id="{82C2015C-6855-8BFE-A304-EDB16134EE6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9077225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E6FDC1DE-B4B0-083B-CF86-1E57EC819B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42547428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 dirty="0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 indent="0"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60B77F-477A-D5FB-8405-23971B2738B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12844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5499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216693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8" name="Zástupný symbol pro číslo snímku 5">
            <a:extLst>
              <a:ext uri="{FF2B5EF4-FFF2-40B4-BE49-F238E27FC236}">
                <a16:creationId xmlns:a16="http://schemas.microsoft.com/office/drawing/2014/main" id="{0E9E0BDC-B470-B4BC-892A-7CD72300D49D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520165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3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7556DA22-95D2-B84C-8D36-C93C88F1A7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998650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56068FBD-80A0-A131-94EA-3F77B4064DB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2338423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</p:spPr>
        <p:txBody>
          <a:bodyPr/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bg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75418"/>
            <a:ext cx="6157278" cy="3383763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979A1C8-AB56-208C-E695-4985A095C3C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FB432D-C3B5-D43F-DAB7-52E395EF4C4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26077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999" y="1243809"/>
            <a:ext cx="5259600" cy="772560"/>
          </a:xfrm>
        </p:spPr>
        <p:txBody>
          <a:bodyPr/>
          <a:lstStyle>
            <a:lvl1pPr>
              <a:buNone/>
              <a:defRPr lang="cs-CZ" sz="2000" kern="1200" dirty="0">
                <a:solidFill>
                  <a:schemeClr val="accent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66658BE-27EF-DD53-8F17-938260B54B8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11" name="Zástupný symbol pro číslo snímku 5">
            <a:extLst>
              <a:ext uri="{FF2B5EF4-FFF2-40B4-BE49-F238E27FC236}">
                <a16:creationId xmlns:a16="http://schemas.microsoft.com/office/drawing/2014/main" id="{E903755D-63C9-7F62-34B8-C0C2AFB43970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6520197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4D3900D-FEF7-DC42-A070-58AF49658B8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079274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906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DA6-D629-44E6-B234-A73E9F4FF4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5577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accent5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9254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kladn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1000"/>
              </a:spcAft>
              <a:defRPr/>
            </a:lvl1pPr>
            <a:lvl2pPr>
              <a:spcAft>
                <a:spcPts val="1000"/>
              </a:spcAft>
              <a:defRPr sz="1800"/>
            </a:lvl2pPr>
            <a:lvl3pPr marL="720000" indent="-216000">
              <a:spcAft>
                <a:spcPts val="1000"/>
              </a:spcAft>
              <a:defRPr>
                <a:solidFill>
                  <a:schemeClr val="accent2"/>
                </a:solidFill>
              </a:defRPr>
            </a:lvl3pPr>
            <a:lvl4pPr marL="936000" indent="-216000">
              <a:spcAft>
                <a:spcPts val="1000"/>
              </a:spcAft>
              <a:defRPr/>
            </a:lvl4pPr>
            <a:lvl5pPr marL="1152000" indent="-216000">
              <a:spcAft>
                <a:spcPts val="1000"/>
              </a:spcAft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2833127-FA44-2449-652E-7C7C47C7D87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CC50D58-9C13-7041-41AC-823B5DE4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98010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88705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38824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083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600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985675-CB29-8524-D925-6CB8C8184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79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obrázku 5">
            <a:extLst>
              <a:ext uri="{FF2B5EF4-FFF2-40B4-BE49-F238E27FC236}">
                <a16:creationId xmlns:a16="http://schemas.microsoft.com/office/drawing/2014/main" id="{9F0403E7-BC0D-3F6B-6A17-DC5CF67E19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00000" y="2109516"/>
            <a:ext cx="54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300000" y="4237731"/>
            <a:ext cx="54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31317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0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00000" y="2340000"/>
            <a:ext cx="6300000" cy="1916866"/>
          </a:xfrm>
        </p:spPr>
        <p:txBody>
          <a:bodyPr lIns="0" tIns="0" rIns="0" bIns="0" anchor="t"/>
          <a:lstStyle>
            <a:lvl1pPr algn="l">
              <a:lnSpc>
                <a:spcPct val="100000"/>
              </a:lnSpc>
              <a:defRPr sz="3700" b="1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00000" y="4500000"/>
            <a:ext cx="6300000" cy="196894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00B06A8-6A45-456C-C652-6FE2C7B99B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4000" y="648000"/>
            <a:ext cx="4197600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4048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/>
          <a:lstStyle>
            <a:lvl1pPr marL="288000" indent="-288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2000"/>
            </a:lvl1pPr>
            <a:lvl2pPr marL="288000" indent="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 sz="1800"/>
            </a:lvl2pPr>
            <a:lvl3pPr marL="720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3pPr>
            <a:lvl4pPr marL="936000"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4pPr>
            <a:lvl5pPr indent="-216000">
              <a:lnSpc>
                <a:spcPct val="100000"/>
              </a:lnSpc>
              <a:spcAft>
                <a:spcPts val="10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9551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33162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BBC0884-F87E-1907-FF5F-2AB324A5C47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816794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4905BBB-F9FE-9FBF-15BB-B1658C5A09F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785083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93163992-C525-2C66-6CAF-F1C6D7A2FF4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00737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kladní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49276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Předělový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1015999"/>
            <a:ext cx="9900000" cy="2413001"/>
          </a:xfrm>
        </p:spPr>
        <p:txBody>
          <a:bodyPr anchor="b"/>
          <a:lstStyle>
            <a:lvl1pPr>
              <a:lnSpc>
                <a:spcPct val="100000"/>
              </a:lnSpc>
              <a:defRPr sz="48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84000" y="3676651"/>
            <a:ext cx="9900000" cy="2413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749703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1599"/>
            <a:ext cx="9900000" cy="2160000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8568647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 s obrázkem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5">
            <a:extLst>
              <a:ext uri="{FF2B5EF4-FFF2-40B4-BE49-F238E27FC236}">
                <a16:creationId xmlns:a16="http://schemas.microsoft.com/office/drawing/2014/main" id="{0EED0200-723A-192F-A0AB-3C11FC5331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86501" y="0"/>
            <a:ext cx="5905499" cy="685800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563174"/>
            <a:ext cx="5412000" cy="3384358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6809195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ěžný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4476000" cy="3797036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Aft>
                <a:spcPts val="1000"/>
              </a:spcAft>
              <a:buSzPct val="90000"/>
              <a:buFont typeface="Wingdings" pitchFamily="2" charset="2"/>
              <a:buChar char="§"/>
              <a:tabLst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obrázku 5">
            <a:extLst>
              <a:ext uri="{FF2B5EF4-FFF2-40B4-BE49-F238E27FC236}">
                <a16:creationId xmlns:a16="http://schemas.microsoft.com/office/drawing/2014/main" id="{BB38CCEF-CF1A-B72B-D67E-9A39E14D3E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98501" y="2213429"/>
            <a:ext cx="4285499" cy="361866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2C7EEF15-9663-FDF8-3786-E9D1170BC091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941029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0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C2843CF9-B3FD-9E68-3D7A-392FEBCB4FE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266427" y="2160000"/>
            <a:ext cx="4323523" cy="3960537"/>
          </a:xfrm>
          <a:prstGeom prst="rect">
            <a:avLst/>
          </a:prstGeom>
        </p:spPr>
        <p:txBody>
          <a:bodyPr/>
          <a:lstStyle>
            <a:lvl1pPr>
              <a:spcAft>
                <a:spcPts val="1800"/>
              </a:spcAft>
              <a:buFont typeface="Wingdings" pitchFamily="2" charset="2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1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1A2E329E-B047-5BCC-C0F2-88F14A418F05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1820280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ři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93601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7671851E-E145-B540-BFE6-BCB164F7650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119333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5DD8208-8E62-3BCD-5295-A5DE908611E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408009" y="2160000"/>
            <a:ext cx="3375982" cy="3960537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B9A68AD-FB4B-8978-5212-ECDC03A6FB0B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355645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3 sloupce podbarve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0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6F99AF0C-D583-5D11-E4A5-C93DED75A4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/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2C9E7C88-D105-85BB-7817-7828128845B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156517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F3B495C6-E9D9-BB16-034D-BB35D518475B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420259" y="2257436"/>
            <a:ext cx="3355437" cy="3590706"/>
          </a:xfrm>
          <a:prstGeom prst="rect">
            <a:avLst/>
          </a:prstGeom>
          <a:solidFill>
            <a:schemeClr val="tx2"/>
          </a:solidFill>
        </p:spPr>
        <p:txBody>
          <a:bodyPr lIns="180000" tIns="108000" rIns="144000" bIns="72000"/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C1C452-BE80-BC5C-7921-09A8FE89B91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428847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loupce podbarvené se šip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963E211A-EC28-5A07-3501-03AC420E839A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405601" y="2246803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CA544A6B-12C5-DC1B-EDF5-D0332255C4D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4801" y="2257436"/>
            <a:ext cx="3105680" cy="3590706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44000" bIns="7200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>
                <a:solidFill>
                  <a:schemeClr val="bg1"/>
                </a:solidFill>
              </a:defRPr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2A3086D1-EC65-B74C-A8BB-C58567182B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85314" y="3880589"/>
            <a:ext cx="360717" cy="30112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AAABE1A-E3F7-8D77-4BC1-22DA8776E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114" y="3880589"/>
            <a:ext cx="360717" cy="301120"/>
          </a:xfrm>
          <a:prstGeom prst="rect">
            <a:avLst/>
          </a:prstGeom>
        </p:spPr>
      </p:pic>
      <p:sp>
        <p:nvSpPr>
          <p:cNvPr id="21" name="Zástupný text 8">
            <a:extLst>
              <a:ext uri="{FF2B5EF4-FFF2-40B4-BE49-F238E27FC236}">
                <a16:creationId xmlns:a16="http://schemas.microsoft.com/office/drawing/2014/main" id="{EE858B53-D403-C768-50C6-B820DCD4E5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22" name="Zástupný symbol pro číslo snímku 5">
            <a:extLst>
              <a:ext uri="{FF2B5EF4-FFF2-40B4-BE49-F238E27FC236}">
                <a16:creationId xmlns:a16="http://schemas.microsoft.com/office/drawing/2014/main" id="{7BDEE34E-2AD1-D45A-CDC5-B7356B87F96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9224858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92625"/>
            <a:ext cx="2428993" cy="2602004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496F11FE-78A2-69C8-0643-BE729D4F1FDE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34406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684001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1FE252C3-C241-69C2-ACDF-A6765E53EC8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9077724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4" name="Zástupný symbol pro obsah 2">
            <a:extLst>
              <a:ext uri="{FF2B5EF4-FFF2-40B4-BE49-F238E27FC236}">
                <a16:creationId xmlns:a16="http://schemas.microsoft.com/office/drawing/2014/main" id="{D5AA8550-16D6-4AA2-0FA5-8338C81AFAC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279817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6" name="Zástupný symbol pro obsah 2">
            <a:extLst>
              <a:ext uri="{FF2B5EF4-FFF2-40B4-BE49-F238E27FC236}">
                <a16:creationId xmlns:a16="http://schemas.microsoft.com/office/drawing/2014/main" id="{1F7AACE7-568D-33D9-AF71-3ED0BB808ED7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3481909" y="4444252"/>
            <a:ext cx="2428993" cy="1403889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lvl1pPr marL="0">
              <a:spcAft>
                <a:spcPts val="1800"/>
              </a:spcAft>
              <a:buFont typeface="Arial" panose="020B0604020202020204" pitchFamily="34" charset="0"/>
              <a:buNone/>
              <a:defRPr lang="cs-CZ" sz="1500" kern="120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marL="0" lvl="1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34D6FE-BA08-8A8E-D5AE-55D3E75626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014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2" spcCol="360000"/>
          <a:lstStyle>
            <a:lvl1pPr marL="504000" indent="-50400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6382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nadpis, 4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2215662"/>
            <a:ext cx="2428993" cy="187896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3F155FFF-35D5-B4D6-8671-E1360187A5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3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6BCC6951-FCF3-7B03-5562-7840A02525D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7689181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loupce s obrázky a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62BF156C-6399-DFD3-9F5E-24AE50EBC8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000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3" name="Zástupný symbol obrázku 7">
            <a:extLst>
              <a:ext uri="{FF2B5EF4-FFF2-40B4-BE49-F238E27FC236}">
                <a16:creationId xmlns:a16="http://schemas.microsoft.com/office/drawing/2014/main" id="{FFC6CDFB-54AD-FC10-492E-D0931BD2D9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77723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5" name="Zástupný symbol obrázku 7">
            <a:extLst>
              <a:ext uri="{FF2B5EF4-FFF2-40B4-BE49-F238E27FC236}">
                <a16:creationId xmlns:a16="http://schemas.microsoft.com/office/drawing/2014/main" id="{32839814-62AF-2979-37C7-4992C8D6E95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79816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17" name="Zástupný symbol obrázku 7">
            <a:extLst>
              <a:ext uri="{FF2B5EF4-FFF2-40B4-BE49-F238E27FC236}">
                <a16:creationId xmlns:a16="http://schemas.microsoft.com/office/drawing/2014/main" id="{6563AB54-CE31-EE11-7C25-22BFEB0849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481908" y="1486968"/>
            <a:ext cx="2428993" cy="260766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E7812EDD-8649-F4D5-7B51-E6CC2223D022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6936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CAD76A9F-6DA0-AC18-4A06-8DD0C0F56CAD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484926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7FED81D5-414D-425B-67EE-DA335269451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6279400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BD1F73CC-2087-3052-FC89-2B1E982B6210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9073875" y="4444252"/>
            <a:ext cx="2419393" cy="14038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000"/>
              </a:spcAft>
              <a:buFont typeface="Arial" panose="020B0604020202020204" pitchFamily="34" charset="0"/>
              <a:buNone/>
              <a:defRPr sz="1500" b="1">
                <a:solidFill>
                  <a:schemeClr val="accent2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None/>
              <a:defRPr sz="1500"/>
            </a:lvl2pPr>
            <a:lvl3pPr>
              <a:buFont typeface="Wingdings" pitchFamily="2" charset="2"/>
              <a:buNone/>
              <a:defRPr/>
            </a:lvl3pPr>
            <a:lvl4pPr>
              <a:buFont typeface="Wingdings" pitchFamily="2" charset="2"/>
              <a:buNone/>
              <a:defRPr/>
            </a:lvl4pPr>
            <a:lvl5pPr>
              <a:buFont typeface="Wingdings" pitchFamily="2" charset="2"/>
              <a:buNone/>
              <a:defRPr/>
            </a:lvl5pPr>
          </a:lstStyle>
          <a:p>
            <a:pPr lvl="0"/>
            <a:r>
              <a:rPr lang="cs-CZ"/>
              <a:t>Název fotky</a:t>
            </a:r>
          </a:p>
          <a:p>
            <a:pPr lvl="1"/>
            <a:r>
              <a:rPr lang="cs-CZ"/>
              <a:t>Druhá úroveň</a:t>
            </a:r>
          </a:p>
        </p:txBody>
      </p:sp>
      <p:sp>
        <p:nvSpPr>
          <p:cNvPr id="3" name="Zástupný symbol pro číslo snímku 5">
            <a:extLst>
              <a:ext uri="{FF2B5EF4-FFF2-40B4-BE49-F238E27FC236}">
                <a16:creationId xmlns:a16="http://schemas.microsoft.com/office/drawing/2014/main" id="{893E901C-6AA0-0F75-C9B1-BE19FABFC393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25833800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1846262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C3AB57E5-30E5-1721-7ABB-F3BD27E78527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15089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620001" y="2165625"/>
            <a:ext cx="3516021" cy="39605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Aft>
                <a:spcPts val="1800"/>
              </a:spcAft>
              <a:buFont typeface="Wingdings" pitchFamily="2" charset="2"/>
              <a:buNone/>
              <a:defRPr b="0">
                <a:solidFill>
                  <a:schemeClr val="tx1"/>
                </a:solidFill>
              </a:defRPr>
            </a:lvl1pPr>
            <a:lvl2pPr marL="0" indent="-288000">
              <a:buClr>
                <a:schemeClr val="accent5"/>
              </a:buClr>
              <a:buSzPct val="90000"/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Text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objekt grafu 7">
            <a:extLst>
              <a:ext uri="{FF2B5EF4-FFF2-40B4-BE49-F238E27FC236}">
                <a16:creationId xmlns:a16="http://schemas.microsoft.com/office/drawing/2014/main" id="{7C54CE2A-0CB4-8467-2966-0F4B4D0EA706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341121" y="2165625"/>
            <a:ext cx="6157278" cy="338376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4F692555-6195-4F09-FB48-4EF6E638FA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80B733-56AF-86CD-D756-629084A16536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36118284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nadpis, text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599268"/>
          </a:xfrm>
        </p:spPr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text 8">
            <a:extLst>
              <a:ext uri="{FF2B5EF4-FFF2-40B4-BE49-F238E27FC236}">
                <a16:creationId xmlns:a16="http://schemas.microsoft.com/office/drawing/2014/main" id="{88833E3E-D9C4-1B56-E700-3FE02CF54D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4000" y="1243809"/>
            <a:ext cx="5259600" cy="77256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lang="cs-CZ" sz="2000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9" name="Zástupný symbol pro tabulku 8">
            <a:extLst>
              <a:ext uri="{FF2B5EF4-FFF2-40B4-BE49-F238E27FC236}">
                <a16:creationId xmlns:a16="http://schemas.microsoft.com/office/drawing/2014/main" id="{38C15361-4216-1F02-862E-96F0428B738D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5400942" y="2213361"/>
            <a:ext cx="6097458" cy="2836476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cs-CZ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AA2B79E-EBDF-2530-1330-B70DF2E98A5F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1620000" y="2167003"/>
            <a:ext cx="3516021" cy="3915521"/>
          </a:xfrm>
          <a:prstGeom prst="rect">
            <a:avLst/>
          </a:prstGeom>
        </p:spPr>
        <p:txBody>
          <a:bodyPr numCol="1" spcCol="360000">
            <a:noAutofit/>
          </a:bodyPr>
          <a:lstStyle>
            <a:lvl1pPr marL="288000" indent="-288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1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8" name="Zástupný symbol pro číslo snímku 5">
            <a:extLst>
              <a:ext uri="{FF2B5EF4-FFF2-40B4-BE49-F238E27FC236}">
                <a16:creationId xmlns:a16="http://schemas.microsoft.com/office/drawing/2014/main" id="{0CAAE527-231E-9248-0A0C-52E8BA0AF602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16572456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ávěr a shrnut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  <a:prstGeom prst="rect">
            <a:avLst/>
          </a:prstGeom>
        </p:spPr>
        <p:txBody>
          <a:bodyPr numCol="2" spcCol="360000">
            <a:noAutofit/>
          </a:bodyPr>
          <a:lstStyle>
            <a:lvl1pPr marL="0" indent="-504000">
              <a:lnSpc>
                <a:spcPct val="120000"/>
              </a:lnSpc>
              <a:spcAft>
                <a:spcPts val="1000"/>
              </a:spcAft>
              <a:buNone/>
              <a:defRPr sz="2000">
                <a:solidFill>
                  <a:schemeClr val="tx1"/>
                </a:solidFill>
              </a:defRPr>
            </a:lvl1pPr>
            <a:lvl2pPr marL="0"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marL="0" indent="0">
              <a:lnSpc>
                <a:spcPct val="120000"/>
              </a:lnSpc>
              <a:spcAft>
                <a:spcPts val="400"/>
              </a:spcAft>
              <a:buNone/>
              <a:defRPr/>
            </a:lvl3pPr>
            <a:lvl4pPr marL="0" indent="0">
              <a:lnSpc>
                <a:spcPct val="120000"/>
              </a:lnSpc>
              <a:spcAft>
                <a:spcPts val="400"/>
              </a:spcAft>
              <a:buNone/>
              <a:defRPr/>
            </a:lvl4pPr>
            <a:lvl5pPr marL="0" indent="0">
              <a:lnSpc>
                <a:spcPct val="120000"/>
              </a:lnSpc>
              <a:spcAft>
                <a:spcPts val="400"/>
              </a:spcAft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716306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71A0C973-C08E-95A7-04DC-A227455E46BF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bg2"/>
                </a:solidFill>
              </a:rPr>
              <a:t>Ministerstvo vnitra</a:t>
            </a:r>
          </a:p>
        </p:txBody>
      </p:sp>
    </p:spTree>
    <p:extLst>
      <p:ext uri="{BB962C8B-B14F-4D97-AF65-F5344CB8AC3E}">
        <p14:creationId xmlns:p14="http://schemas.microsoft.com/office/powerpoint/2010/main" val="8955910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8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velk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60000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FB23D414-7544-6455-E8D2-C72A3EBC3FA9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1549922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  <p15:guide id="2" orient="horz" pos="41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běžný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26021"/>
          </a:xfrm>
        </p:spPr>
        <p:txBody>
          <a:bodyPr numCol="1" spcCol="360000">
            <a:noAutofit/>
          </a:bodyPr>
          <a:lstStyle>
            <a:lvl1pPr marL="0" indent="0">
              <a:lnSpc>
                <a:spcPct val="100000"/>
              </a:lnSpc>
              <a:spcAft>
                <a:spcPts val="1000"/>
              </a:spcAft>
              <a:buNone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287EABB6-9EA1-4F27-1C21-C571E0100C5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767757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velk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46919"/>
          </a:xfrm>
        </p:spPr>
        <p:txBody>
          <a:bodyPr numCol="1" spcCol="360000">
            <a:noAutofit/>
          </a:bodyPr>
          <a:lstStyle>
            <a:lvl1pPr marL="504000" indent="-504000">
              <a:lnSpc>
                <a:spcPct val="100000"/>
              </a:lnSpc>
              <a:spcAft>
                <a:spcPts val="10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32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B5547E9F-BA9C-9C4B-9DF5-F81989FE8098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256200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drážky malé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1620000" y="2160000"/>
            <a:ext cx="8964000" cy="3915521"/>
          </a:xfrm>
        </p:spPr>
        <p:txBody>
          <a:bodyPr numCol="1" spcCol="360000">
            <a:noAutofit/>
          </a:bodyPr>
          <a:lstStyle>
            <a:lvl1pPr marL="360000" indent="-360000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>
                <a:schemeClr val="accent5"/>
              </a:buClr>
              <a:buSzPct val="90000"/>
              <a:buFont typeface="Wingdings" pitchFamily="2" charset="2"/>
              <a:buChar char="§"/>
              <a:defRPr sz="2000"/>
            </a:lvl1pPr>
            <a:lvl2pPr indent="0">
              <a:lnSpc>
                <a:spcPct val="120000"/>
              </a:lnSpc>
              <a:spcAft>
                <a:spcPts val="400"/>
              </a:spcAft>
              <a:buNone/>
              <a:defRPr sz="1800"/>
            </a:lvl2pPr>
            <a:lvl3pPr indent="0">
              <a:lnSpc>
                <a:spcPct val="120000"/>
              </a:lnSpc>
              <a:spcAft>
                <a:spcPts val="400"/>
              </a:spcAft>
              <a:buNone/>
              <a:defRPr sz="1800"/>
            </a:lvl3pPr>
            <a:lvl4pPr indent="0">
              <a:lnSpc>
                <a:spcPct val="120000"/>
              </a:lnSpc>
              <a:spcAft>
                <a:spcPts val="400"/>
              </a:spcAft>
              <a:buNone/>
              <a:defRPr sz="1800"/>
            </a:lvl4pPr>
            <a:lvl5pPr indent="0">
              <a:lnSpc>
                <a:spcPct val="120000"/>
              </a:lnSpc>
              <a:spcAft>
                <a:spcPts val="400"/>
              </a:spcAft>
              <a:buNone/>
              <a:defRPr sz="1800"/>
            </a:lvl5pPr>
          </a:lstStyle>
          <a:p>
            <a:pPr lvl="0"/>
            <a:r>
              <a:rPr lang="cs-CZ" dirty="0"/>
              <a:t>Upravte styly předlohy textu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667C9E67-68A9-C008-6034-D232C1AF110C}"/>
              </a:ext>
            </a:extLst>
          </p:cNvPr>
          <p:cNvSpPr txBox="1">
            <a:spLocks/>
          </p:cNvSpPr>
          <p:nvPr userDrawn="1"/>
        </p:nvSpPr>
        <p:spPr>
          <a:xfrm>
            <a:off x="693600" y="6300000"/>
            <a:ext cx="395282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dirty="0">
                <a:solidFill>
                  <a:schemeClr val="accent5"/>
                </a:solidFill>
              </a:rPr>
              <a:t>Úřad s členem vlády v čele</a:t>
            </a:r>
          </a:p>
        </p:txBody>
      </p:sp>
    </p:spTree>
    <p:extLst>
      <p:ext uri="{BB962C8B-B14F-4D97-AF65-F5344CB8AC3E}">
        <p14:creationId xmlns:p14="http://schemas.microsoft.com/office/powerpoint/2010/main" val="34070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slideLayout" Target="../slideLayouts/slideLayout57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DF67F3F1-F3D2-EC43-5EB5-2BB7ED887C96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60" r:id="rId3"/>
    <p:sldLayoutId id="2147483718" r:id="rId4"/>
    <p:sldLayoutId id="2147483650" r:id="rId5"/>
    <p:sldLayoutId id="2147483676" r:id="rId6"/>
    <p:sldLayoutId id="2147483677" r:id="rId7"/>
    <p:sldLayoutId id="2147483678" r:id="rId8"/>
    <p:sldLayoutId id="2147483679" r:id="rId9"/>
    <p:sldLayoutId id="2147483651" r:id="rId10"/>
    <p:sldLayoutId id="2147483680" r:id="rId11"/>
    <p:sldLayoutId id="2147483681" r:id="rId12"/>
    <p:sldLayoutId id="2147483682" r:id="rId13"/>
    <p:sldLayoutId id="2147483652" r:id="rId14"/>
    <p:sldLayoutId id="2147483683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716" r:id="rId23"/>
    <p:sldLayoutId id="2147483691" r:id="rId24"/>
    <p:sldLayoutId id="2147483654" r:id="rId25"/>
    <p:sldLayoutId id="2147483655" r:id="rId26"/>
    <p:sldLayoutId id="2147483721" r:id="rId27"/>
    <p:sldLayoutId id="2147483719" r:id="rId2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3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b="0" i="0" kern="1200">
          <a:solidFill>
            <a:schemeClr val="accent5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3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84000" y="619932"/>
            <a:ext cx="9900000" cy="107075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620000" y="2160000"/>
            <a:ext cx="8964000" cy="40780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5200" y="6300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CF5A12E-3DFE-4C3E-9036-7893F29C52C1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" name="Obrázek 3" descr="Obsah obrázku symbol, Grafika, logo, snímek obrazovky&#10;&#10;Obsah generovaný pomocí AI může být nesprávný.">
            <a:extLst>
              <a:ext uri="{FF2B5EF4-FFF2-40B4-BE49-F238E27FC236}">
                <a16:creationId xmlns:a16="http://schemas.microsoft.com/office/drawing/2014/main" id="{025FCB21-8AB5-EA3D-1803-9CBD8B12DF84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1" t="23639" r="32108" b="23684"/>
          <a:stretch>
            <a:fillRect/>
          </a:stretch>
        </p:blipFill>
        <p:spPr>
          <a:xfrm>
            <a:off x="11037600" y="0"/>
            <a:ext cx="504859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7" r:id="rId25"/>
    <p:sldLayoutId id="2147483713" r:id="rId26"/>
    <p:sldLayoutId id="2147483720" r:id="rId27"/>
    <p:sldLayoutId id="2147483714" r:id="rId28"/>
    <p:sldLayoutId id="214748371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20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3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5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40" userDrawn="1">
          <p15:clr>
            <a:srgbClr val="F26B43"/>
          </p15:clr>
        </p15:guide>
        <p15:guide id="2" pos="41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v.gov.cz/clanek/narodni-dotacni-titul-spolecenstvi-obci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2FEACA-1020-20A3-E183-1CEB85D8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7590" y="2109600"/>
            <a:ext cx="8122410" cy="1916866"/>
          </a:xfrm>
        </p:spPr>
        <p:txBody>
          <a:bodyPr/>
          <a:lstStyle/>
          <a:p>
            <a:r>
              <a:rPr lang="cs-CZ" sz="3600" cap="small" dirty="0">
                <a:latin typeface="Helvetica" panose="020B0604020202020204" pitchFamily="34" charset="0"/>
                <a:cs typeface="Helvetica" panose="020B0604020202020204" pitchFamily="34" charset="0"/>
              </a:rPr>
              <a:t>podpora činnosti společenství obcí na rok 2026, </a:t>
            </a:r>
            <a:br>
              <a:rPr lang="cs-CZ" sz="3600" cap="small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cs-CZ" sz="3600" cap="small" dirty="0">
                <a:latin typeface="Helvetica" panose="020B0604020202020204" pitchFamily="34" charset="0"/>
                <a:cs typeface="Helvetica" panose="020B0604020202020204" pitchFamily="34" charset="0"/>
              </a:rPr>
              <a:t>tvorba strategického dokumentu</a:t>
            </a:r>
            <a:br>
              <a:rPr lang="cs-CZ" sz="28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5F2B8E6-3E8B-6703-D17B-D3F0D3B656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0000" y="4237200"/>
            <a:ext cx="5400000" cy="1968940"/>
          </a:xfrm>
        </p:spPr>
        <p:txBody>
          <a:bodyPr/>
          <a:lstStyle/>
          <a:p>
            <a:r>
              <a:rPr lang="cs-CZ" dirty="0"/>
              <a:t>I</a:t>
            </a:r>
            <a:r>
              <a:rPr lang="sv-SE" dirty="0"/>
              <a:t>ng. Marek Jetmar, Ph.D.</a:t>
            </a:r>
            <a:endParaRPr lang="cs-CZ" dirty="0"/>
          </a:p>
          <a:p>
            <a:r>
              <a:rPr lang="cs-CZ" dirty="0">
                <a:solidFill>
                  <a:schemeClr val="bg1"/>
                </a:solidFill>
              </a:rPr>
              <a:t>Vedoucí oddělení dostupnosti a financování veřejné správy</a:t>
            </a:r>
          </a:p>
          <a:p>
            <a:r>
              <a:rPr lang="cs-CZ" dirty="0">
                <a:solidFill>
                  <a:schemeClr val="bg1"/>
                </a:solidFill>
              </a:rPr>
              <a:t>Odbor strategického rozvoje a koordinace veřejné správy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6131F65-3A82-DFF0-E99A-6E04CBE1E18B}"/>
              </a:ext>
            </a:extLst>
          </p:cNvPr>
          <p:cNvSpPr txBox="1">
            <a:spLocks/>
          </p:cNvSpPr>
          <p:nvPr/>
        </p:nvSpPr>
        <p:spPr>
          <a:xfrm>
            <a:off x="720000" y="597600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cs-CZ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>
                <a:latin typeface="Arial"/>
                <a:cs typeface="Arial"/>
              </a:rPr>
              <a:t>18. 3. 2026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6DF7D54-ED7F-B050-FF15-386817D848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59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F694D0-2F56-0564-895F-FB40B348F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/>
              <a:t>Forma a způsob podání 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16BF32-BBE5-EC82-4DDD-1F9FAE7F7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671" y="838647"/>
            <a:ext cx="6561604" cy="5180708"/>
          </a:xfrm>
        </p:spPr>
        <p:txBody>
          <a:bodyPr anchor="ctr">
            <a:normAutofit fontScale="92500" lnSpcReduction="10000"/>
          </a:bodyPr>
          <a:lstStyle/>
          <a:p>
            <a:endParaRPr lang="cs-CZ" sz="2000" dirty="0">
              <a:solidFill>
                <a:schemeClr val="tx2"/>
              </a:solidFill>
            </a:endParaRPr>
          </a:p>
          <a:p>
            <a:r>
              <a:rPr lang="cs-CZ" sz="2600" b="1" dirty="0">
                <a:solidFill>
                  <a:schemeClr val="tx2"/>
                </a:solidFill>
              </a:rPr>
              <a:t>Základní podmínka pro poskytnutí dotace</a:t>
            </a:r>
          </a:p>
          <a:p>
            <a:pPr lvl="1"/>
            <a:r>
              <a:rPr lang="cs-CZ" sz="2400" dirty="0">
                <a:solidFill>
                  <a:schemeClr val="tx2"/>
                </a:solidFill>
              </a:rPr>
              <a:t>Podání žádosti/projektu oprávněnou osobou</a:t>
            </a:r>
          </a:p>
          <a:p>
            <a:pPr lvl="1"/>
            <a:r>
              <a:rPr lang="cs-CZ" sz="2400" dirty="0">
                <a:solidFill>
                  <a:schemeClr val="tx2"/>
                </a:solidFill>
              </a:rPr>
              <a:t>Doložení příloh</a:t>
            </a:r>
          </a:p>
          <a:p>
            <a:pPr lvl="1"/>
            <a:r>
              <a:rPr lang="cs-CZ" sz="2400" dirty="0">
                <a:solidFill>
                  <a:srgbClr val="FF0000"/>
                </a:solidFill>
              </a:rPr>
              <a:t>Příjem žádostí stanovený výzvou: do 25. 3. 2026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Popis projektu rozvoje činnosti společenství obcí</a:t>
            </a:r>
          </a:p>
          <a:p>
            <a:pPr lvl="1"/>
            <a:r>
              <a:rPr lang="cs-CZ" sz="2400" dirty="0">
                <a:solidFill>
                  <a:schemeClr val="tx2"/>
                </a:solidFill>
              </a:rPr>
              <a:t>Osnova projektu</a:t>
            </a:r>
          </a:p>
          <a:p>
            <a:pPr lvl="1"/>
            <a:r>
              <a:rPr lang="cs-CZ" sz="2400" dirty="0">
                <a:solidFill>
                  <a:schemeClr val="tx2"/>
                </a:solidFill>
              </a:rPr>
              <a:t>Součást vzoru žádosti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Náležitosti žádosti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Přílohy k žádosti </a:t>
            </a:r>
          </a:p>
          <a:p>
            <a:r>
              <a:rPr lang="cs-CZ" sz="2600" b="1" dirty="0">
                <a:solidFill>
                  <a:schemeClr val="tx2"/>
                </a:solidFill>
              </a:rPr>
              <a:t>Doručení žádosti – </a:t>
            </a:r>
            <a:r>
              <a:rPr lang="cs-CZ" sz="2600" b="1" u="sng" dirty="0">
                <a:solidFill>
                  <a:schemeClr val="tx2"/>
                </a:solidFill>
              </a:rPr>
              <a:t>digitální podoba !</a:t>
            </a:r>
          </a:p>
        </p:txBody>
      </p:sp>
    </p:spTree>
    <p:extLst>
      <p:ext uri="{BB962C8B-B14F-4D97-AF65-F5344CB8AC3E}">
        <p14:creationId xmlns:p14="http://schemas.microsoft.com/office/powerpoint/2010/main" val="830968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4190D-306B-AF20-AF95-66217BF52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6437B3-73A2-D494-1BD7-54D0E5726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/>
              <a:t>PŘÍLOHY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040DFE-4CD0-2A87-3E6E-2F51C9560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670" y="838647"/>
            <a:ext cx="6647330" cy="51807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z="2400" dirty="0">
                <a:solidFill>
                  <a:schemeClr val="tx2"/>
                </a:solidFill>
              </a:rPr>
              <a:t>Žádost, jejíž součástí je popis projektu včetně rozpočtu </a:t>
            </a:r>
          </a:p>
          <a:p>
            <a:pPr marL="0" indent="0">
              <a:buNone/>
            </a:pPr>
            <a:r>
              <a:rPr lang="cs-CZ" sz="2400" i="1" dirty="0">
                <a:solidFill>
                  <a:schemeClr val="tx2"/>
                </a:solidFill>
              </a:rPr>
              <a:t>+ ještě jednou </a:t>
            </a:r>
            <a:r>
              <a:rPr lang="cs-CZ" sz="2400" i="1" u="sng" dirty="0">
                <a:solidFill>
                  <a:schemeClr val="tx2"/>
                </a:solidFill>
              </a:rPr>
              <a:t>rozpočet v editovatelné podobě</a:t>
            </a:r>
          </a:p>
          <a:p>
            <a:r>
              <a:rPr lang="cs-CZ" sz="2400" dirty="0">
                <a:solidFill>
                  <a:schemeClr val="tx2"/>
                </a:solidFill>
              </a:rPr>
              <a:t>Prohlášení o bezdlužnosti</a:t>
            </a:r>
          </a:p>
          <a:p>
            <a:r>
              <a:rPr lang="cs-CZ" sz="2400" dirty="0">
                <a:solidFill>
                  <a:schemeClr val="tx2"/>
                </a:solidFill>
              </a:rPr>
              <a:t>Potvrzení o vedení účtu u ČNB</a:t>
            </a:r>
          </a:p>
          <a:p>
            <a:r>
              <a:rPr lang="cs-CZ" sz="2400" u="sng" dirty="0">
                <a:solidFill>
                  <a:schemeClr val="tx2"/>
                </a:solidFill>
              </a:rPr>
              <a:t>Není nutné </a:t>
            </a:r>
            <a:r>
              <a:rPr lang="cs-CZ" sz="2400" dirty="0">
                <a:solidFill>
                  <a:schemeClr val="tx2"/>
                </a:solidFill>
              </a:rPr>
              <a:t>rozhodnutí o zápisu do rejstříku</a:t>
            </a:r>
          </a:p>
          <a:p>
            <a:r>
              <a:rPr lang="cs-CZ" sz="2400" dirty="0">
                <a:solidFill>
                  <a:schemeClr val="tx2"/>
                </a:solidFill>
              </a:rPr>
              <a:t>Průběžná monitorovací zpráva </a:t>
            </a:r>
            <a:r>
              <a:rPr lang="cs-CZ" sz="2400" b="1" u="sng" dirty="0">
                <a:solidFill>
                  <a:schemeClr val="tx2"/>
                </a:solidFill>
              </a:rPr>
              <a:t>do 15.9.2026</a:t>
            </a:r>
          </a:p>
          <a:p>
            <a:r>
              <a:rPr lang="cs-CZ" sz="2400" dirty="0">
                <a:solidFill>
                  <a:schemeClr val="tx2"/>
                </a:solidFill>
              </a:rPr>
              <a:t>Závěrečná zpráva</a:t>
            </a:r>
          </a:p>
          <a:p>
            <a:r>
              <a:rPr lang="cs-CZ" sz="2400" dirty="0">
                <a:solidFill>
                  <a:schemeClr val="tx2"/>
                </a:solidFill>
              </a:rPr>
              <a:t>Vyúčtování</a:t>
            </a:r>
          </a:p>
        </p:txBody>
      </p:sp>
    </p:spTree>
    <p:extLst>
      <p:ext uri="{BB962C8B-B14F-4D97-AF65-F5344CB8AC3E}">
        <p14:creationId xmlns:p14="http://schemas.microsoft.com/office/powerpoint/2010/main" val="491341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4DC7AF-DD88-4B91-B393-159371CB2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/>
              <a:t>Proces</a:t>
            </a:r>
            <a:br>
              <a:rPr lang="cs-CZ" sz="3600" dirty="0"/>
            </a:br>
            <a:r>
              <a:rPr lang="cs-CZ" sz="3600" dirty="0"/>
              <a:t>SCHVÁLENÍ</a:t>
            </a:r>
            <a:br>
              <a:rPr lang="cs-CZ" sz="3600" dirty="0"/>
            </a:br>
            <a:r>
              <a:rPr lang="cs-CZ" sz="3600" dirty="0"/>
              <a:t>žádosti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DA7948-AC98-A39F-020D-F8F5AFBAE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670" y="257174"/>
            <a:ext cx="6405759" cy="6238875"/>
          </a:xfrm>
        </p:spPr>
        <p:txBody>
          <a:bodyPr anchor="ctr">
            <a:normAutofit/>
          </a:bodyPr>
          <a:lstStyle/>
          <a:p>
            <a:r>
              <a:rPr lang="cs-CZ" sz="2400" b="1" dirty="0">
                <a:solidFill>
                  <a:schemeClr val="tx2"/>
                </a:solidFill>
              </a:rPr>
              <a:t>Hodnotící komise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Provádí kontrolu formální úplnosti žádosti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Posuzuje zdůvodnění účelu a výše požadované dotace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Výzva k doplnění žádosti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OSR může vyzvat žadatele k doplnění či úpravě žádosti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Stanoví přiměřenou lhůtu 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Řízení o poskytnutí dotace může být zastaveno, případně dotace krácena, při neodstranění vad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Schválení výše dotace</a:t>
            </a:r>
          </a:p>
          <a:p>
            <a:pPr lvl="1"/>
            <a:r>
              <a:rPr lang="cs-CZ" dirty="0">
                <a:solidFill>
                  <a:schemeClr val="tx2"/>
                </a:solidFill>
              </a:rPr>
              <a:t>Výši dotace schvaluje ministr vnitra na základě návrhu hodnotící komise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Rozhodnutí o poskytnutí dotace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Postihy za porušení podmínek</a:t>
            </a:r>
            <a:br>
              <a:rPr lang="cs-CZ" sz="2400" b="1" dirty="0">
                <a:solidFill>
                  <a:schemeClr val="tx2"/>
                </a:solidFill>
              </a:rPr>
            </a:br>
            <a:r>
              <a:rPr lang="cs-CZ" sz="2400" b="1" dirty="0">
                <a:solidFill>
                  <a:schemeClr val="tx2"/>
                </a:solidFill>
              </a:rPr>
              <a:t>= </a:t>
            </a:r>
            <a:r>
              <a:rPr lang="cs-CZ" sz="1800" dirty="0">
                <a:solidFill>
                  <a:schemeClr val="tx2"/>
                </a:solidFill>
              </a:rPr>
              <a:t>případná porušení rozpočtové kázně</a:t>
            </a:r>
            <a:endParaRPr lang="cs-CZ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066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93C47-9488-F154-24EE-56AB866F3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1A52A-6FE2-AE7C-A54E-D51E1D493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Zpracování plánovacího dokumentu SO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BEAE14-D1EC-2E63-E3CA-CFC1E8A26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000" y="1690688"/>
            <a:ext cx="10870093" cy="4846764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/>
              <a:t>Existence plánovacího dokumentu je povinností pro SO                          v kontextu zákona 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/>
              <a:t>Metodika tvorby strategie rozvoje společenství obcí, zveřejněno únor 2025 po diskusi s ASO a SMOČR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/>
              <a:t>K dispozici na www.spolecenstvi.gov.cz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/>
              <a:t>Diskuse o obsahu s ASO, rezorty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/>
              <a:t>Nutno postupovat dle metodiky MV</a:t>
            </a:r>
          </a:p>
          <a:p>
            <a:pPr marL="457200" indent="-457200" algn="just">
              <a:spcAft>
                <a:spcPts val="1800"/>
              </a:spcAft>
              <a:buFont typeface="+mj-lt"/>
              <a:buAutoNum type="arabicPeriod"/>
            </a:pPr>
            <a:r>
              <a:rPr lang="cs-CZ" sz="3000" b="1" dirty="0">
                <a:solidFill>
                  <a:srgbClr val="FF0000"/>
                </a:solidFill>
              </a:rPr>
              <a:t>Podrobný aktualizovaný návrh struktury plánovacího dokumentu</a:t>
            </a:r>
            <a:r>
              <a:rPr lang="en-US" sz="3000" b="1" dirty="0"/>
              <a:t> </a:t>
            </a:r>
            <a:endParaRPr lang="cs-CZ" sz="3000" dirty="0"/>
          </a:p>
          <a:p>
            <a:pPr algn="just"/>
            <a:endParaRPr lang="cs-CZ" sz="2400" dirty="0"/>
          </a:p>
          <a:p>
            <a:pPr marL="0" indent="0" algn="just">
              <a:buNone/>
            </a:pPr>
            <a:br>
              <a:rPr lang="cs-CZ" sz="2600" b="1" u="sng" dirty="0"/>
            </a:br>
            <a:endParaRPr lang="cs-CZ" sz="2600" b="1" u="sng" dirty="0"/>
          </a:p>
        </p:txBody>
      </p:sp>
    </p:spTree>
    <p:extLst>
      <p:ext uri="{BB962C8B-B14F-4D97-AF65-F5344CB8AC3E}">
        <p14:creationId xmlns:p14="http://schemas.microsoft.com/office/powerpoint/2010/main" val="42228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C7CFF-31D9-1465-747E-512E910E9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623794-AB84-7379-4724-EADAEA1BD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Zpracování plánovacího dokumentu SO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EE4A2F-102C-4C14-A89C-F6B553A8B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174" y="1597044"/>
            <a:ext cx="10537652" cy="4197966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800" b="1" dirty="0"/>
              <a:t>Dokument v rozsahu MAX 30-40 stran + možnost rozsáhlé přílohy</a:t>
            </a:r>
            <a:endParaRPr lang="cs-CZ" sz="2800" dirty="0"/>
          </a:p>
          <a:p>
            <a:pPr marL="457200" indent="-457200" algn="just">
              <a:buFont typeface="+mj-lt"/>
              <a:buAutoNum type="arabicPeriod"/>
            </a:pPr>
            <a:r>
              <a:rPr lang="cs-CZ" sz="2800" b="1" dirty="0"/>
              <a:t>Navržena podrobná úprava struktury dokumentu – probíhá komunikace s rezorty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800" b="1" dirty="0"/>
              <a:t>Zpracování analytické a návrhové části do konce roku 2026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800" b="1" dirty="0"/>
              <a:t>Podmínka pro úspěšné uzavření dotačního titulu pro SO v roce 2026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800" b="1" dirty="0"/>
              <a:t>Možná podpora ze strany MV a rezortů při získávání dat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16651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F27AF-B9C9-784C-8E92-3A9ADC3B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6C9B2-D43F-BCD2-ED04-317439DAF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Strategie společenství obcí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EDA8499-A6E1-5CBB-4368-09B9B4799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927" y="1528464"/>
            <a:ext cx="10788073" cy="428675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Praktický a pragmaticky pojatý dokument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Platnost na 5-7 let, sladění s plánovací periodou regionální/ kohezní politiky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„Společenská dohoda“ mezi spolupracujícími obcemi, jejich občany a SO o rozsahu služeb, které bude SO v daném období zajišťovat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Živý dokument, který je řídicím dokumentem pro další strategie (např. dokumenty ŠPO, pro přípravu rozpočtu/ rozpočtového výhledu, realizaci investiční politiky apod.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Průběžné sledování jeho účelnosti, monitoring, případné úpravy</a:t>
            </a:r>
          </a:p>
        </p:txBody>
      </p:sp>
    </p:spTree>
    <p:extLst>
      <p:ext uri="{BB962C8B-B14F-4D97-AF65-F5344CB8AC3E}">
        <p14:creationId xmlns:p14="http://schemas.microsoft.com/office/powerpoint/2010/main" val="3653929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127878-7249-41F4-8CBC-B5C81373A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0000" y="2116183"/>
            <a:ext cx="5400000" cy="1916866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D158135-C6D0-80D9-1B9D-4CF9A48664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674" y="641675"/>
            <a:ext cx="4194252" cy="1584000"/>
          </a:xfrm>
          <a:prstGeom prst="rect">
            <a:avLst/>
          </a:prstGeom>
        </p:spPr>
      </p:pic>
      <p:pic>
        <p:nvPicPr>
          <p:cNvPr id="6" name="Grafický objekt 5" descr="Kuřátko obrys">
            <a:extLst>
              <a:ext uri="{FF2B5EF4-FFF2-40B4-BE49-F238E27FC236}">
                <a16:creationId xmlns:a16="http://schemas.microsoft.com/office/drawing/2014/main" id="{68ADF63C-E3CC-2439-E5BA-AE42F003D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674" y="5970403"/>
            <a:ext cx="503046" cy="50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8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A6BA22-5A6A-E3EA-7C86-3D8CA509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ÚČEL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17D9E8-F3EF-DB65-34CC-0B3C0FC36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8" y="2367584"/>
            <a:ext cx="10698796" cy="42062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8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Národní dotační titul pro společenství obcí</a:t>
            </a:r>
            <a:endParaRPr lang="cs-CZ" sz="2800" b="1" dirty="0"/>
          </a:p>
          <a:p>
            <a:pPr>
              <a:spcAft>
                <a:spcPts val="600"/>
              </a:spcAft>
            </a:pPr>
            <a:r>
              <a:rPr lang="cs-CZ" sz="2800" b="1" dirty="0"/>
              <a:t>Podpora pro vznikající společenství obcí</a:t>
            </a:r>
          </a:p>
          <a:p>
            <a:pPr>
              <a:spcAft>
                <a:spcPts val="600"/>
              </a:spcAft>
            </a:pPr>
            <a:r>
              <a:rPr lang="cs-CZ" sz="2800" b="1" dirty="0"/>
              <a:t>Přechodný nástroj pro rok 2026</a:t>
            </a:r>
          </a:p>
          <a:p>
            <a:pPr>
              <a:spcAft>
                <a:spcPts val="600"/>
              </a:spcAft>
            </a:pPr>
            <a:r>
              <a:rPr lang="cs-CZ" sz="2800" b="1" dirty="0"/>
              <a:t>Rozjezd a stabilizace minimálního personálního zajištění</a:t>
            </a:r>
          </a:p>
          <a:p>
            <a:pPr>
              <a:spcAft>
                <a:spcPts val="600"/>
              </a:spcAft>
            </a:pPr>
            <a:r>
              <a:rPr lang="cs-CZ" sz="2800" b="1" dirty="0"/>
              <a:t>Primárně osobní náklady (min 50 %, min 75 % úvazky)</a:t>
            </a:r>
          </a:p>
          <a:p>
            <a:pPr>
              <a:spcAft>
                <a:spcPts val="600"/>
              </a:spcAft>
            </a:pPr>
            <a:r>
              <a:rPr lang="cs-CZ" sz="2800" b="1" u="sng" dirty="0"/>
              <a:t>Neinvestiční</a:t>
            </a:r>
            <a:r>
              <a:rPr lang="cs-CZ" sz="2800" b="1" dirty="0"/>
              <a:t> dotace ze státního rozpočtu</a:t>
            </a:r>
          </a:p>
          <a:p>
            <a:pPr>
              <a:spcAft>
                <a:spcPts val="600"/>
              </a:spcAft>
            </a:pPr>
            <a:endParaRPr lang="cs-CZ" sz="2800" b="1" dirty="0"/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3884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F3BA9-A2D3-8492-F45C-F1603C3C8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F44B20-A181-12B8-D506-0DF80EBBA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dotační titul pro společenství obcí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B92968-FBEB-F0EF-5AA4-FD19BF43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400" dirty="0">
                <a:solidFill>
                  <a:srgbClr val="D70C0F"/>
                </a:solidFill>
              </a:rPr>
              <a:t>Název dotačního titulu</a:t>
            </a:r>
            <a:r>
              <a:rPr lang="cs-CZ" sz="2400" dirty="0">
                <a:solidFill>
                  <a:srgbClr val="545860"/>
                </a:solidFill>
              </a:rPr>
              <a:t>: Podpora činnosti společenství obcí na rok 2026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400" dirty="0">
                <a:solidFill>
                  <a:srgbClr val="D70C0F"/>
                </a:solidFill>
              </a:rPr>
              <a:t>Termín příjmu žádostí</a:t>
            </a:r>
            <a:r>
              <a:rPr lang="cs-CZ" sz="2400" dirty="0">
                <a:solidFill>
                  <a:srgbClr val="545860"/>
                </a:solidFill>
              </a:rPr>
              <a:t>: </a:t>
            </a:r>
            <a:r>
              <a:rPr lang="cs-CZ" sz="2400" dirty="0">
                <a:solidFill>
                  <a:srgbClr val="FF0000"/>
                </a:solidFill>
              </a:rPr>
              <a:t>25. března 2026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400" dirty="0">
                <a:solidFill>
                  <a:srgbClr val="D70C0F"/>
                </a:solidFill>
              </a:rPr>
              <a:t>Výše alokace</a:t>
            </a:r>
            <a:r>
              <a:rPr lang="cs-CZ" sz="2400" dirty="0">
                <a:solidFill>
                  <a:srgbClr val="545860"/>
                </a:solidFill>
              </a:rPr>
              <a:t>: 24 300 000 Kč (max. 400 000 Kč, resp. 500 000 Kč na žadatele)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cs-CZ" sz="2400" dirty="0">
                <a:solidFill>
                  <a:srgbClr val="D70C0F"/>
                </a:solidFill>
              </a:rPr>
              <a:t>Oprávnění žadatelé</a:t>
            </a:r>
            <a:r>
              <a:rPr lang="cs-CZ" sz="2400" dirty="0">
                <a:solidFill>
                  <a:srgbClr val="545860"/>
                </a:solidFill>
              </a:rPr>
              <a:t>: Společenství obcí, resp. dobrovolný svazek obcí s tímto postavením přiznaným na základě rozhodnutí příslušného krajského úřadu s nabytím právní mocí rozhodnutí nejpozději k 31. 1. 2026.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146613-F4BD-95C8-46C5-ED05E30D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3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E831642-9E7F-FC59-AA13-200F069DCC21}"/>
              </a:ext>
            </a:extLst>
          </p:cNvPr>
          <p:cNvSpPr txBox="1"/>
          <p:nvPr/>
        </p:nvSpPr>
        <p:spPr>
          <a:xfrm>
            <a:off x="684000" y="1371346"/>
            <a:ext cx="60944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cs-CZ" sz="2000" i="1" dirty="0" err="1">
                <a:solidFill>
                  <a:schemeClr val="accent1"/>
                </a:solidFill>
              </a:rPr>
              <a:t>Repetitio</a:t>
            </a:r>
            <a:r>
              <a:rPr lang="cs-CZ" sz="2000" i="1" dirty="0">
                <a:solidFill>
                  <a:schemeClr val="accent1"/>
                </a:solidFill>
              </a:rPr>
              <a:t> mater </a:t>
            </a:r>
            <a:r>
              <a:rPr lang="cs-CZ" sz="2000" i="1" dirty="0" err="1">
                <a:solidFill>
                  <a:schemeClr val="accent1"/>
                </a:solidFill>
              </a:rPr>
              <a:t>studiorum</a:t>
            </a:r>
            <a:r>
              <a:rPr lang="cs-CZ" sz="2000" i="1" dirty="0">
                <a:solidFill>
                  <a:schemeClr val="accent1"/>
                </a:solidFill>
              </a:rPr>
              <a:t> (opakování matka moudrosti)</a:t>
            </a:r>
            <a:endParaRPr lang="en-AU" sz="20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66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57AA7-0774-A7E0-4D50-616D126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1E91FA-1864-82E5-85A5-A5269187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Národní dotační titul pro společenství obcí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C31C9-A94F-4BFC-F0E2-4C4317BD1C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545860"/>
                </a:solidFill>
              </a:rPr>
              <a:t>minimálně </a:t>
            </a:r>
            <a:r>
              <a:rPr lang="cs-CZ" sz="2400" b="1" dirty="0">
                <a:solidFill>
                  <a:srgbClr val="D70C0F"/>
                </a:solidFill>
              </a:rPr>
              <a:t>30 %</a:t>
            </a:r>
            <a:r>
              <a:rPr lang="cs-CZ" sz="2400" dirty="0">
                <a:solidFill>
                  <a:srgbClr val="545860"/>
                </a:solidFill>
              </a:rPr>
              <a:t> pro společenství obcí zapsaná do rejstříku svazků nejpozději ke dni 31. 1. 2025, resp. pro dobrovolné svazky obcí s nabytím postavení společenství obcí nejpozději k tomuto datu,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545860"/>
                </a:solidFill>
              </a:rPr>
              <a:t>minimálně </a:t>
            </a:r>
            <a:r>
              <a:rPr lang="cs-CZ" sz="2400" b="1" dirty="0">
                <a:solidFill>
                  <a:srgbClr val="D70C0F"/>
                </a:solidFill>
              </a:rPr>
              <a:t>20 %</a:t>
            </a:r>
            <a:r>
              <a:rPr lang="cs-CZ" sz="2400" dirty="0">
                <a:solidFill>
                  <a:srgbClr val="545860"/>
                </a:solidFill>
              </a:rPr>
              <a:t> pro ostatní společenství obcí vzniklá přiznáním postavení společenství obcí pro již existující dobrovolný svazek obcí,</a:t>
            </a:r>
          </a:p>
          <a:p>
            <a:pPr marL="342900" indent="-342900">
              <a:spcBef>
                <a:spcPts val="900"/>
              </a:spcBef>
              <a:spcAft>
                <a:spcPts val="900"/>
              </a:spcAft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545860"/>
                </a:solidFill>
              </a:rPr>
              <a:t>minimálně </a:t>
            </a:r>
            <a:r>
              <a:rPr lang="cs-CZ" sz="2400" b="1" dirty="0">
                <a:solidFill>
                  <a:srgbClr val="D70C0F"/>
                </a:solidFill>
              </a:rPr>
              <a:t>10 %</a:t>
            </a:r>
            <a:r>
              <a:rPr lang="cs-CZ" sz="2400" dirty="0">
                <a:solidFill>
                  <a:srgbClr val="545860"/>
                </a:solidFill>
              </a:rPr>
              <a:t> pro společenství obcím vzniklá v období 1. 2. 2025 - 31. 1. 2026 bez předchozí právní formy.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7C415-883D-A28B-4BE2-9687DAB4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5A12E-3DFE-4C3E-9036-7893F29C52C1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47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6F4F2-5B80-C641-ACD9-FC1EFB196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77CEA7-6219-7F62-FB9D-6B734B557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Projekty –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3CB99B-BD32-CEA0-F3CB-E33DB2FE9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8" y="2077104"/>
            <a:ext cx="10788073" cy="4286752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Strategický rozvoj společenství obcí </a:t>
            </a:r>
            <a:r>
              <a:rPr lang="cs-CZ" sz="2400" dirty="0"/>
              <a:t>– tvorba či aktualizace strategie, průběžná analytická činnost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/>
              <a:t>Marketing a </a:t>
            </a:r>
            <a:r>
              <a:rPr lang="en-US" sz="2400" b="1" dirty="0" err="1"/>
              <a:t>tvorba</a:t>
            </a:r>
            <a:r>
              <a:rPr lang="en-US" sz="2400" b="1" dirty="0"/>
              <a:t> </a:t>
            </a:r>
            <a:r>
              <a:rPr lang="en-US" sz="2400" b="1" dirty="0" err="1"/>
              <a:t>společné</a:t>
            </a:r>
            <a:r>
              <a:rPr lang="en-US" sz="2400" b="1" dirty="0"/>
              <a:t> identity </a:t>
            </a:r>
            <a:r>
              <a:rPr lang="en-US" sz="2400" b="1" dirty="0" err="1"/>
              <a:t>společenství</a:t>
            </a:r>
            <a:r>
              <a:rPr lang="en-US" sz="2400" b="1" dirty="0"/>
              <a:t> obcí </a:t>
            </a:r>
            <a:endParaRPr lang="cs-CZ" sz="2400" dirty="0"/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Administrativní podpora členských obcí </a:t>
            </a:r>
            <a:r>
              <a:rPr lang="cs-CZ" sz="2400" dirty="0"/>
              <a:t>– příprava podkladů pro jednání orgánů obcí, sdílený úředník, účetní, právní servis, dotační a projektový management, IT podpora, vzdělávání zaměstnanců (SO </a:t>
            </a:r>
            <a:r>
              <a:rPr lang="cs-CZ" sz="2400" u="sng" dirty="0"/>
              <a:t>i obce</a:t>
            </a:r>
            <a:r>
              <a:rPr lang="cs-CZ" sz="2400" dirty="0"/>
              <a:t>)</a:t>
            </a:r>
            <a:endParaRPr lang="cs-CZ" sz="2400" b="1" dirty="0"/>
          </a:p>
          <a:p>
            <a:pPr marL="457200" indent="-457200" algn="just">
              <a:buFont typeface="+mj-lt"/>
              <a:buAutoNum type="arabicPeriod"/>
            </a:pPr>
            <a:r>
              <a:rPr lang="cs-CZ" sz="2400" b="1" dirty="0"/>
              <a:t>Koordinace veřejných služeb - </a:t>
            </a:r>
            <a:r>
              <a:rPr lang="cs-CZ" sz="2400" dirty="0"/>
              <a:t>plánovací a koordinační aktivity (nikoliv přímé financování provozu) v oblastech školství, sociálních věcí, odpadového hospodářství, dopravního plánování, územního plánování, energetiky, podpory podnikání</a:t>
            </a:r>
          </a:p>
          <a:p>
            <a:pPr marL="0" indent="0" algn="just">
              <a:buNone/>
            </a:pPr>
            <a:br>
              <a:rPr lang="cs-CZ" sz="2600" b="1" u="sng" dirty="0"/>
            </a:br>
            <a:r>
              <a:rPr lang="cs-CZ" sz="2600" b="1" u="sng" dirty="0"/>
              <a:t>Nejméně 3 aktivity (podkategorie)</a:t>
            </a:r>
          </a:p>
        </p:txBody>
      </p:sp>
    </p:spTree>
    <p:extLst>
      <p:ext uri="{BB962C8B-B14F-4D97-AF65-F5344CB8AC3E}">
        <p14:creationId xmlns:p14="http://schemas.microsoft.com/office/powerpoint/2010/main" val="86004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69061-2C34-DDB9-BE12-02C8143E7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20" y="345029"/>
            <a:ext cx="10190210" cy="1093024"/>
          </a:xfrm>
        </p:spPr>
        <p:txBody>
          <a:bodyPr>
            <a:normAutofit/>
          </a:bodyPr>
          <a:lstStyle/>
          <a:p>
            <a:r>
              <a:rPr lang="cs-CZ" sz="3600" dirty="0"/>
              <a:t>Typické 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78ADAA-F649-70F3-C352-16AA53FFF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31" y="891541"/>
            <a:ext cx="10858500" cy="5795010"/>
          </a:xfrm>
        </p:spPr>
        <p:txBody>
          <a:bodyPr anchor="ctr">
            <a:noAutofit/>
          </a:bodyPr>
          <a:lstStyle/>
          <a:p>
            <a:r>
              <a:rPr lang="cs-CZ" sz="2000" b="1" dirty="0">
                <a:solidFill>
                  <a:schemeClr val="tx2"/>
                </a:solidFill>
              </a:rPr>
              <a:t>Výdaje vynaložené od nabytí právní moci postavení společenství obcí (nejdříve však od 1. 1. 2026) až do </a:t>
            </a:r>
            <a:r>
              <a:rPr lang="cs-CZ" sz="2000" b="1" u="sng" dirty="0">
                <a:solidFill>
                  <a:schemeClr val="tx2"/>
                </a:solidFill>
              </a:rPr>
              <a:t>31. 12. 2026</a:t>
            </a:r>
            <a:r>
              <a:rPr lang="cs-CZ" sz="2000" b="1" dirty="0">
                <a:solidFill>
                  <a:schemeClr val="tx2"/>
                </a:solidFill>
              </a:rPr>
              <a:t>. </a:t>
            </a:r>
            <a:endParaRPr lang="cs-CZ" sz="2100" b="1" dirty="0">
              <a:solidFill>
                <a:schemeClr val="tx2"/>
              </a:solidFill>
            </a:endParaRPr>
          </a:p>
          <a:p>
            <a:r>
              <a:rPr lang="cs-CZ" sz="2100" b="1" dirty="0">
                <a:solidFill>
                  <a:schemeClr val="tx2"/>
                </a:solidFill>
              </a:rPr>
              <a:t>Mzdové náklady zaměstnanců </a:t>
            </a:r>
            <a:endParaRPr lang="cs-CZ" sz="1900" b="1" dirty="0">
              <a:solidFill>
                <a:schemeClr val="tx2"/>
              </a:solidFill>
            </a:endParaRPr>
          </a:p>
          <a:p>
            <a:pPr lvl="1"/>
            <a:r>
              <a:rPr lang="cs-CZ" sz="1900" dirty="0">
                <a:solidFill>
                  <a:schemeClr val="tx2"/>
                </a:solidFill>
              </a:rPr>
              <a:t>Včetně výdajů na dohody o pracích konaných mimo pracovní poměr (max 25 %, u DPP max 500Kč/hod), </a:t>
            </a:r>
            <a:r>
              <a:rPr lang="cs-CZ" sz="2100" dirty="0">
                <a:solidFill>
                  <a:schemeClr val="tx2"/>
                </a:solidFill>
              </a:rPr>
              <a:t>zákonné odvody, pojištění (vč. odpovědnosti)</a:t>
            </a:r>
          </a:p>
          <a:p>
            <a:r>
              <a:rPr lang="cs-CZ" sz="2100" b="1" dirty="0">
                <a:solidFill>
                  <a:schemeClr val="tx2"/>
                </a:solidFill>
              </a:rPr>
              <a:t>Nájemné</a:t>
            </a:r>
            <a:r>
              <a:rPr lang="cs-CZ" sz="2100" dirty="0">
                <a:solidFill>
                  <a:schemeClr val="tx2"/>
                </a:solidFill>
              </a:rPr>
              <a:t> a provoz kanceláře </a:t>
            </a:r>
            <a:r>
              <a:rPr lang="cs-CZ" sz="1800" dirty="0">
                <a:solidFill>
                  <a:schemeClr val="tx2"/>
                </a:solidFill>
              </a:rPr>
              <a:t>(v místě a čase obvyklé)</a:t>
            </a:r>
            <a:endParaRPr lang="cs-CZ" sz="2100" dirty="0">
              <a:solidFill>
                <a:schemeClr val="tx2"/>
              </a:solidFill>
            </a:endParaRPr>
          </a:p>
          <a:p>
            <a:r>
              <a:rPr lang="cs-CZ" sz="2100" b="1" dirty="0">
                <a:solidFill>
                  <a:schemeClr val="tx2"/>
                </a:solidFill>
              </a:rPr>
              <a:t>Tvorba a provoz webových stránek / 50 tis.</a:t>
            </a:r>
          </a:p>
          <a:p>
            <a:r>
              <a:rPr lang="cs-CZ" sz="2100" b="1" dirty="0">
                <a:solidFill>
                  <a:schemeClr val="tx2"/>
                </a:solidFill>
              </a:rPr>
              <a:t>Tvorba a aktualizaci strategie rozvoje / 150 tis.</a:t>
            </a:r>
          </a:p>
          <a:p>
            <a:r>
              <a:rPr lang="cs-CZ" sz="2100" dirty="0">
                <a:solidFill>
                  <a:schemeClr val="tx2"/>
                </a:solidFill>
              </a:rPr>
              <a:t>Náklady na </a:t>
            </a:r>
            <a:r>
              <a:rPr lang="cs-CZ" sz="2100" b="1" dirty="0">
                <a:solidFill>
                  <a:schemeClr val="tx2"/>
                </a:solidFill>
              </a:rPr>
              <a:t>konzultační služby / 50 tis.</a:t>
            </a:r>
          </a:p>
          <a:p>
            <a:r>
              <a:rPr lang="cs-CZ" sz="2100" dirty="0">
                <a:solidFill>
                  <a:schemeClr val="tx2"/>
                </a:solidFill>
              </a:rPr>
              <a:t>Náklady na </a:t>
            </a:r>
            <a:r>
              <a:rPr lang="cs-CZ" sz="2100" b="1" dirty="0">
                <a:solidFill>
                  <a:schemeClr val="tx2"/>
                </a:solidFill>
              </a:rPr>
              <a:t>vzdělávání zaměstnanců / 50 tis.</a:t>
            </a:r>
          </a:p>
          <a:p>
            <a:r>
              <a:rPr lang="cs-CZ" sz="2100" dirty="0">
                <a:solidFill>
                  <a:schemeClr val="tx2"/>
                </a:solidFill>
              </a:rPr>
              <a:t>Náklady na </a:t>
            </a:r>
            <a:r>
              <a:rPr lang="cs-CZ" sz="2100" b="1" dirty="0">
                <a:solidFill>
                  <a:schemeClr val="tx2"/>
                </a:solidFill>
              </a:rPr>
              <a:t>administrativní služby </a:t>
            </a:r>
            <a:r>
              <a:rPr lang="cs-CZ" sz="2100" dirty="0">
                <a:solidFill>
                  <a:schemeClr val="tx2"/>
                </a:solidFill>
              </a:rPr>
              <a:t>(na fakturu) /</a:t>
            </a:r>
            <a:r>
              <a:rPr lang="cs-CZ" sz="2100" b="1" dirty="0">
                <a:solidFill>
                  <a:schemeClr val="tx2"/>
                </a:solidFill>
              </a:rPr>
              <a:t> 80 tis.</a:t>
            </a:r>
          </a:p>
          <a:p>
            <a:r>
              <a:rPr lang="cs-CZ" sz="2100" dirty="0">
                <a:solidFill>
                  <a:schemeClr val="tx2"/>
                </a:solidFill>
              </a:rPr>
              <a:t>Pořízení drobného hmotného a nehmotného majetku  = nepřímé náklady (drobný majetek, služby)  </a:t>
            </a:r>
            <a:r>
              <a:rPr lang="cs-CZ" sz="2100" u="sng" dirty="0">
                <a:solidFill>
                  <a:schemeClr val="tx2"/>
                </a:solidFill>
              </a:rPr>
              <a:t>paušálně</a:t>
            </a:r>
            <a:r>
              <a:rPr lang="cs-CZ" sz="2100" dirty="0">
                <a:solidFill>
                  <a:schemeClr val="tx2"/>
                </a:solidFill>
              </a:rPr>
              <a:t> 10 % celkových výdajů</a:t>
            </a:r>
          </a:p>
        </p:txBody>
      </p:sp>
    </p:spTree>
    <p:extLst>
      <p:ext uri="{BB962C8B-B14F-4D97-AF65-F5344CB8AC3E}">
        <p14:creationId xmlns:p14="http://schemas.microsoft.com/office/powerpoint/2010/main" val="205774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C9268-79BE-4AB6-B08D-F1BA13F53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51C120-51E8-38A5-A7F7-F061CFF3C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/>
              <a:t>Osobní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D91CF1-1217-05A5-9101-1DAA9A779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3671" y="838647"/>
            <a:ext cx="5823328" cy="5180708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chemeClr val="tx2"/>
                </a:solidFill>
              </a:rPr>
              <a:t>PP – druh a rozsah úvazku</a:t>
            </a:r>
          </a:p>
          <a:p>
            <a:r>
              <a:rPr lang="cs-CZ" sz="2400" dirty="0">
                <a:solidFill>
                  <a:schemeClr val="tx2"/>
                </a:solidFill>
              </a:rPr>
              <a:t>Počet hodin u DPP/DPČ (celkově </a:t>
            </a:r>
            <a:r>
              <a:rPr lang="cs-CZ" sz="2400" b="1" dirty="0">
                <a:solidFill>
                  <a:schemeClr val="tx2"/>
                </a:solidFill>
              </a:rPr>
              <a:t>ročně</a:t>
            </a:r>
            <a:r>
              <a:rPr lang="cs-CZ" sz="2400" dirty="0">
                <a:solidFill>
                  <a:schemeClr val="tx2"/>
                </a:solidFill>
              </a:rPr>
              <a:t>)</a:t>
            </a:r>
          </a:p>
          <a:p>
            <a:r>
              <a:rPr lang="cs-CZ" sz="2400" dirty="0">
                <a:solidFill>
                  <a:schemeClr val="tx2"/>
                </a:solidFill>
              </a:rPr>
              <a:t>Mzda vč. odvodů </a:t>
            </a:r>
          </a:p>
          <a:p>
            <a:r>
              <a:rPr lang="cs-CZ" sz="2400" dirty="0">
                <a:solidFill>
                  <a:schemeClr val="tx2"/>
                </a:solidFill>
              </a:rPr>
              <a:t>Pojištění</a:t>
            </a:r>
          </a:p>
          <a:p>
            <a:r>
              <a:rPr lang="cs-CZ" sz="2400" dirty="0">
                <a:solidFill>
                  <a:schemeClr val="tx2"/>
                </a:solidFill>
              </a:rPr>
              <a:t>Mzda ve výši obvyklá</a:t>
            </a:r>
          </a:p>
          <a:p>
            <a:r>
              <a:rPr lang="cs-CZ" sz="2400" dirty="0">
                <a:solidFill>
                  <a:schemeClr val="tx2"/>
                </a:solidFill>
              </a:rPr>
              <a:t>DPP/ DPČ max 500 Kč/h</a:t>
            </a:r>
          </a:p>
          <a:p>
            <a:r>
              <a:rPr lang="cs-CZ" sz="2400" dirty="0">
                <a:solidFill>
                  <a:schemeClr val="tx2"/>
                </a:solidFill>
              </a:rPr>
              <a:t>Podíl DPP max 25 % </a:t>
            </a:r>
            <a:r>
              <a:rPr lang="cs-CZ" sz="2400" b="1" dirty="0">
                <a:solidFill>
                  <a:schemeClr val="tx2"/>
                </a:solidFill>
              </a:rPr>
              <a:t>celkových mzdových nákladů</a:t>
            </a:r>
          </a:p>
          <a:p>
            <a:r>
              <a:rPr lang="cs-CZ" sz="2400" dirty="0">
                <a:solidFill>
                  <a:schemeClr val="tx2"/>
                </a:solidFill>
              </a:rPr>
              <a:t>Odměny max 25 % celkových mzdových nákladů (mimořádné, nikoliv osobní ohodnocení)</a:t>
            </a:r>
          </a:p>
        </p:txBody>
      </p:sp>
    </p:spTree>
    <p:extLst>
      <p:ext uri="{BB962C8B-B14F-4D97-AF65-F5344CB8AC3E}">
        <p14:creationId xmlns:p14="http://schemas.microsoft.com/office/powerpoint/2010/main" val="655875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36535-2C84-7739-F967-120F11BBC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E59BA4-F443-CEEE-A01F-645689B4B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7"/>
            <a:ext cx="7641320" cy="681544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Nezpůsobilé výdaje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153B10-1FE6-E5D3-81BB-21B1B13A3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200" y="982027"/>
            <a:ext cx="10670690" cy="4893945"/>
          </a:xfrm>
        </p:spPr>
        <p:txBody>
          <a:bodyPr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b="1" dirty="0">
                <a:solidFill>
                  <a:schemeClr val="tx2"/>
                </a:solidFill>
              </a:rPr>
              <a:t>odměny členům orgánů společenství obcí</a:t>
            </a:r>
            <a:r>
              <a:rPr lang="cs-CZ" sz="2100" dirty="0">
                <a:solidFill>
                  <a:schemeClr val="tx2"/>
                </a:solidFill>
              </a:rPr>
              <a:t>, nejedná-li se o odměny zaměstnanců dle čl. 5 odst. 2 písm. 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b="1" dirty="0">
                <a:solidFill>
                  <a:schemeClr val="tx2"/>
                </a:solidFill>
              </a:rPr>
              <a:t>pořízení dlouhodobého hmotného a nehmotného majetku</a:t>
            </a:r>
            <a:r>
              <a:rPr lang="cs-CZ" sz="2100" dirty="0">
                <a:solidFill>
                  <a:schemeClr val="tx2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2"/>
                </a:solidFill>
              </a:rPr>
              <a:t>cestovní náklady při </a:t>
            </a:r>
            <a:r>
              <a:rPr lang="cs-CZ" sz="2100" b="1" dirty="0">
                <a:solidFill>
                  <a:schemeClr val="tx2"/>
                </a:solidFill>
              </a:rPr>
              <a:t>zahraniční pracovní cestě</a:t>
            </a:r>
            <a:r>
              <a:rPr lang="cs-CZ" sz="2100" dirty="0">
                <a:solidFill>
                  <a:schemeClr val="tx2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b="1" dirty="0">
                <a:solidFill>
                  <a:schemeClr val="tx2"/>
                </a:solidFill>
              </a:rPr>
              <a:t>poskytování dotací dalším fyzickým či právnickým osobám</a:t>
            </a:r>
            <a:r>
              <a:rPr lang="cs-CZ" sz="2100" dirty="0">
                <a:solidFill>
                  <a:schemeClr val="tx2"/>
                </a:solidFill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2"/>
                </a:solidFill>
              </a:rPr>
              <a:t>splátky půjček a dluhů,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2"/>
                </a:solidFill>
              </a:rPr>
              <a:t>tvorbu kapitálového jmění,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2"/>
                </a:solidFill>
              </a:rPr>
              <a:t>pokuty, úroky z prodlení, penále, odpisy pohledávek, úroky, manka a škody,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2"/>
                </a:solidFill>
              </a:rPr>
              <a:t>výdaje nesouvisející s realizací projektu.</a:t>
            </a:r>
          </a:p>
        </p:txBody>
      </p:sp>
    </p:spTree>
    <p:extLst>
      <p:ext uri="{BB962C8B-B14F-4D97-AF65-F5344CB8AC3E}">
        <p14:creationId xmlns:p14="http://schemas.microsoft.com/office/powerpoint/2010/main" val="180534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BBB17-7CB0-F1B6-EED0-0A40491A2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54FA1-0D93-EF15-917F-475C42FB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70" y="838646"/>
            <a:ext cx="3709991" cy="5180709"/>
          </a:xfrm>
        </p:spPr>
        <p:txBody>
          <a:bodyPr>
            <a:normAutofit/>
          </a:bodyPr>
          <a:lstStyle/>
          <a:p>
            <a:r>
              <a:rPr lang="cs-CZ" sz="3600" dirty="0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79AE68-38F3-DE60-0BBB-822BCE0E5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210" y="1052052"/>
            <a:ext cx="7075170" cy="3302778"/>
          </a:xfrm>
        </p:spPr>
        <p:txBody>
          <a:bodyPr anchor="ctr">
            <a:normAutofit fontScale="85000" lnSpcReduction="20000"/>
          </a:bodyPr>
          <a:lstStyle/>
          <a:p>
            <a:r>
              <a:rPr lang="pl-PL" dirty="0">
                <a:solidFill>
                  <a:srgbClr val="00A6D8"/>
                </a:solidFill>
              </a:rPr>
              <a:t>Projekt probíhá za podpory Ministerstva vnitra z Dotace na podporu činnosti společenství obcí</a:t>
            </a:r>
          </a:p>
          <a:p>
            <a:endParaRPr lang="pl-PL" dirty="0">
              <a:solidFill>
                <a:srgbClr val="00A6D8"/>
              </a:solidFill>
            </a:endParaRPr>
          </a:p>
          <a:p>
            <a:r>
              <a:rPr lang="pl-PL" dirty="0">
                <a:solidFill>
                  <a:srgbClr val="00A6D8"/>
                </a:solidFill>
              </a:rPr>
              <a:t>Na všech relevantních materiálech, zejména web</a:t>
            </a:r>
          </a:p>
          <a:p>
            <a:endParaRPr lang="pl-PL" dirty="0">
              <a:solidFill>
                <a:srgbClr val="00A6D8"/>
              </a:solidFill>
            </a:endParaRPr>
          </a:p>
          <a:p>
            <a:r>
              <a:rPr lang="pl-PL" dirty="0">
                <a:solidFill>
                  <a:srgbClr val="00A6D8"/>
                </a:solidFill>
              </a:rPr>
              <a:t>Nové logo Ministerstva vnitra </a:t>
            </a:r>
          </a:p>
          <a:p>
            <a:pPr marL="0" indent="0">
              <a:buNone/>
            </a:pPr>
            <a:endParaRPr lang="cs-CZ" sz="2400" dirty="0">
              <a:solidFill>
                <a:srgbClr val="00A6D8"/>
              </a:solidFill>
            </a:endParaRPr>
          </a:p>
        </p:txBody>
      </p:sp>
      <p:pic>
        <p:nvPicPr>
          <p:cNvPr id="2053" name="Obrázek 1">
            <a:extLst>
              <a:ext uri="{FF2B5EF4-FFF2-40B4-BE49-F238E27FC236}">
                <a16:creationId xmlns:a16="http://schemas.microsoft.com/office/drawing/2014/main" id="{E76328FB-0B88-E4D8-F2D9-50374D489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492" y="4645563"/>
            <a:ext cx="2007214" cy="115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025198"/>
      </p:ext>
    </p:extLst>
  </p:cSld>
  <p:clrMapOvr>
    <a:masterClrMapping/>
  </p:clrMapOvr>
</p:sld>
</file>

<file path=ppt/theme/theme1.xml><?xml version="1.0" encoding="utf-8"?>
<a:theme xmlns:a="http://schemas.openxmlformats.org/drawingml/2006/main" name="JVS PPT Dark">
  <a:themeElements>
    <a:clrScheme name="JVS barvy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5"/>
          </a:buClr>
          <a:buSzPct val="90000"/>
          <a:buFont typeface="Wingdings" pitchFamily="2" charset="2"/>
          <a:buChar char="§"/>
          <a:defRPr sz="2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JVS PPS Light">
  <a:themeElements>
    <a:clrScheme name="JVS UOSS 1">
      <a:dk1>
        <a:srgbClr val="545860"/>
      </a:dk1>
      <a:lt1>
        <a:srgbClr val="FFFFFF"/>
      </a:lt1>
      <a:dk2>
        <a:srgbClr val="0C1838"/>
      </a:dk2>
      <a:lt2>
        <a:srgbClr val="A7A9B3"/>
      </a:lt2>
      <a:accent1>
        <a:srgbClr val="00459B"/>
      </a:accent1>
      <a:accent2>
        <a:srgbClr val="D70C0F"/>
      </a:accent2>
      <a:accent3>
        <a:srgbClr val="F7C1B9"/>
      </a:accent3>
      <a:accent4>
        <a:srgbClr val="690527"/>
      </a:accent4>
      <a:accent5>
        <a:srgbClr val="9DC8E9"/>
      </a:accent5>
      <a:accent6>
        <a:srgbClr val="878A95"/>
      </a:accent6>
      <a:hlink>
        <a:srgbClr val="008C99"/>
      </a:hlink>
      <a:folHlink>
        <a:srgbClr val="452E73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8000" indent="-288000" algn="l">
          <a:spcAft>
            <a:spcPts val="1000"/>
          </a:spcAft>
          <a:buClr>
            <a:schemeClr val="accent1"/>
          </a:buClr>
          <a:buSzPct val="90000"/>
          <a:buFont typeface="Wingdings" pitchFamily="2" charset="2"/>
          <a:buChar char="§"/>
          <a:defRPr sz="2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B474B80715DCF4389737DED8F1EDB66" ma:contentTypeVersion="0" ma:contentTypeDescription="Vytvoří nový dokument" ma:contentTypeScope="" ma:versionID="a05e9b2b7bb4225d1f21d89ff06da1e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ecb93c72f33e94aa0d8973920a8bbe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19C120-5274-443A-93A6-139E5591E124}">
  <ds:schemaRefs>
    <ds:schemaRef ds:uri="b42b3ace-cfc9-4323-a967-7cca6ffa24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C91B0F1-BDD1-486A-BD8F-8AC4E1CC69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C74957-0402-4F92-AC85-752AAEB10B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Words>1037</Words>
  <Application>Microsoft Office PowerPoint</Application>
  <PresentationFormat>Širokoúhlá obrazovka</PresentationFormat>
  <Paragraphs>133</Paragraphs>
  <Slides>16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Helvetica</vt:lpstr>
      <vt:lpstr>Wingdings</vt:lpstr>
      <vt:lpstr>JVS PPT Dark</vt:lpstr>
      <vt:lpstr>JVS PPS Light</vt:lpstr>
      <vt:lpstr>podpora činnosti společenství obcí na rok 2026,  tvorba strategického dokumentu </vt:lpstr>
      <vt:lpstr>ÚČEL VÝZVY</vt:lpstr>
      <vt:lpstr>Národní dotační titul pro společenství obcí</vt:lpstr>
      <vt:lpstr>Národní dotační titul pro společenství obcí</vt:lpstr>
      <vt:lpstr>Projekty – podporované aktivity</vt:lpstr>
      <vt:lpstr>Typické ZPŮSOBILÉ VÝDAJE</vt:lpstr>
      <vt:lpstr>Osobní náklady</vt:lpstr>
      <vt:lpstr>Nezpůsobilé výdaje </vt:lpstr>
      <vt:lpstr>Publicita</vt:lpstr>
      <vt:lpstr>Forma a způsob podání žádosti</vt:lpstr>
      <vt:lpstr>PŘÍLOHY</vt:lpstr>
      <vt:lpstr>Proces SCHVÁLENÍ žádosti</vt:lpstr>
      <vt:lpstr>Zpracování plánovacího dokumentu SO</vt:lpstr>
      <vt:lpstr>Zpracování plánovacího dokumentu SO</vt:lpstr>
      <vt:lpstr>Strategie společenství obcí</vt:lpstr>
      <vt:lpstr>Děkuji za pozornost</vt:lpstr>
    </vt:vector>
  </TitlesOfParts>
  <Manager/>
  <Company>Jednotný vizuální styl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Karel Drašnar</dc:creator>
  <cp:keywords/>
  <dc:description/>
  <cp:lastModifiedBy>Ing. Marek Jetmar, Ph.D.</cp:lastModifiedBy>
  <cp:revision>46</cp:revision>
  <cp:lastPrinted>2025-10-24T08:31:40Z</cp:lastPrinted>
  <dcterms:created xsi:type="dcterms:W3CDTF">2025-01-29T13:36:29Z</dcterms:created>
  <dcterms:modified xsi:type="dcterms:W3CDTF">2026-03-19T05:46:43Z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0x0101006B474B80715DCF4389737DED8F1EDB66</vt:lpwstr>
  </property>
  <property fmtid="{D5CDD505-2E9C-101B-9397-08002B2CF9AE}" pid="3" name="MediaServiceImageTags">
    <vt:lpwstr/>
  </property>
  <property fmtid="{D5CDD505-2E9C-101B-9397-08002B2CF9AE}" pid="4" name="MSIP_Label_b3564849-fbfc-4795-ad59-055bb350645f_Enabled">
    <vt:lpwstr>true</vt:lpwstr>
  </property>
  <property fmtid="{D5CDD505-2E9C-101B-9397-08002B2CF9AE}" pid="5" name="MSIP_Label_b3564849-fbfc-4795-ad59-055bb350645f_SetDate">
    <vt:lpwstr>2025-11-05T08:47:26Z</vt:lpwstr>
  </property>
  <property fmtid="{D5CDD505-2E9C-101B-9397-08002B2CF9AE}" pid="6" name="MSIP_Label_b3564849-fbfc-4795-ad59-055bb350645f_Method">
    <vt:lpwstr>Standard</vt:lpwstr>
  </property>
  <property fmtid="{D5CDD505-2E9C-101B-9397-08002B2CF9AE}" pid="7" name="MSIP_Label_b3564849-fbfc-4795-ad59-055bb350645f_Name">
    <vt:lpwstr>M102S01</vt:lpwstr>
  </property>
  <property fmtid="{D5CDD505-2E9C-101B-9397-08002B2CF9AE}" pid="8" name="MSIP_Label_b3564849-fbfc-4795-ad59-055bb350645f_SiteId">
    <vt:lpwstr>65154e19-ce31-44e2-97af-2480f4c17f95</vt:lpwstr>
  </property>
  <property fmtid="{D5CDD505-2E9C-101B-9397-08002B2CF9AE}" pid="9" name="MSIP_Label_b3564849-fbfc-4795-ad59-055bb350645f_ActionId">
    <vt:lpwstr>a46c3e65-4ee5-4762-a82b-3d1c88712a7f</vt:lpwstr>
  </property>
  <property fmtid="{D5CDD505-2E9C-101B-9397-08002B2CF9AE}" pid="10" name="MSIP_Label_b3564849-fbfc-4795-ad59-055bb350645f_ContentBits">
    <vt:lpwstr>0</vt:lpwstr>
  </property>
  <property fmtid="{D5CDD505-2E9C-101B-9397-08002B2CF9AE}" pid="11" name="MSIP_Label_b3564849-fbfc-4795-ad59-055bb350645f_Tag">
    <vt:lpwstr>10, 3, 0, 1</vt:lpwstr>
  </property>
  <property fmtid="{D5CDD505-2E9C-101B-9397-08002B2CF9AE}" pid="12" name="xd_ProgID">
    <vt:lpwstr/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TriggerFlowInfo">
    <vt:lpwstr/>
  </property>
  <property fmtid="{D5CDD505-2E9C-101B-9397-08002B2CF9AE}" pid="17" name="xd_Signature">
    <vt:lpwstr/>
  </property>
</Properties>
</file>