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5" r:id="rId9"/>
    <p:sldId id="316" r:id="rId10"/>
    <p:sldId id="272" r:id="rId11"/>
    <p:sldId id="274" r:id="rId12"/>
    <p:sldId id="276" r:id="rId13"/>
    <p:sldId id="277" r:id="rId14"/>
    <p:sldId id="296" r:id="rId15"/>
    <p:sldId id="280" r:id="rId16"/>
    <p:sldId id="300" r:id="rId17"/>
    <p:sldId id="283" r:id="rId18"/>
    <p:sldId id="265" r:id="rId19"/>
    <p:sldId id="287" r:id="rId20"/>
    <p:sldId id="273" r:id="rId21"/>
    <p:sldId id="297" r:id="rId22"/>
    <p:sldId id="319" r:id="rId23"/>
    <p:sldId id="318" r:id="rId24"/>
    <p:sldId id="320" r:id="rId25"/>
    <p:sldId id="321" r:id="rId26"/>
    <p:sldId id="322" r:id="rId27"/>
    <p:sldId id="323" r:id="rId28"/>
    <p:sldId id="324" r:id="rId29"/>
    <p:sldId id="264" r:id="rId30"/>
    <p:sldId id="325" r:id="rId31"/>
    <p:sldId id="326" r:id="rId32"/>
    <p:sldId id="305" r:id="rId33"/>
    <p:sldId id="266" r:id="rId34"/>
    <p:sldId id="308" r:id="rId35"/>
    <p:sldId id="267" r:id="rId36"/>
    <p:sldId id="309" r:id="rId37"/>
    <p:sldId id="268" r:id="rId38"/>
    <p:sldId id="307" r:id="rId39"/>
    <p:sldId id="292" r:id="rId40"/>
    <p:sldId id="279" r:id="rId41"/>
    <p:sldId id="314" r:id="rId42"/>
    <p:sldId id="299" r:id="rId43"/>
    <p:sldId id="269" r:id="rId44"/>
    <p:sldId id="301" r:id="rId45"/>
    <p:sldId id="271" r:id="rId46"/>
    <p:sldId id="303" r:id="rId47"/>
    <p:sldId id="304" r:id="rId48"/>
    <p:sldId id="306" r:id="rId49"/>
    <p:sldId id="270" r:id="rId50"/>
  </p:sldIdLst>
  <p:sldSz cx="12192000" cy="6858000"/>
  <p:notesSz cx="6792913" cy="9925050"/>
  <p:embeddedFontLs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Poppins" panose="00000500000000000000" pitchFamily="2" charset="-18"/>
      <p:regular r:id="rId56"/>
      <p:bold r:id="rId57"/>
      <p:italic r:id="rId58"/>
      <p:boldItalic r:id="rId59"/>
    </p:embeddedFont>
    <p:embeddedFont>
      <p:font typeface="Poppins SemiBold" panose="00000700000000000000" pitchFamily="2" charset="-18"/>
      <p:bold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24" autoAdjust="0"/>
  </p:normalViewPr>
  <p:slideViewPr>
    <p:cSldViewPr snapToGrid="0">
      <p:cViewPr>
        <p:scale>
          <a:sx n="78" d="100"/>
          <a:sy n="78" d="100"/>
        </p:scale>
        <p:origin x="811" y="-27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cs-CZ" sz="1600" b="1" dirty="0"/>
              <a:t>Představte si svůj svazek za 5 let jako dokonale fungující stroj. Co je ta jedna věc, která se musela změnit?"</a:t>
            </a:r>
          </a:p>
          <a:p>
            <a:pPr marL="158750" indent="0">
              <a:buNone/>
            </a:pPr>
            <a:endParaRPr lang="cs-CZ" i="1" dirty="0"/>
          </a:p>
          <a:p>
            <a:pPr marL="158750" indent="0">
              <a:buNone/>
            </a:pPr>
            <a:r>
              <a:rPr lang="cs-CZ" i="1" dirty="0"/>
              <a:t>Cíl:</a:t>
            </a:r>
            <a:r>
              <a:rPr lang="cs-CZ" dirty="0"/>
              <a:t> Nastavit pozitivní vizi a pojmenovat největší problémy hned na začátku.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Svazky obcí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představují specifickou formu spolupráce územních samospráv. Nejsou klasickou organizací ani standardním úřadem – fungují v prostředí, kde se prolíná politika, odbornost, různé místní zájmy a omezené kapacity.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179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Politicko‑odborné prostředí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Svazek obcí je tvořen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volenými zástupci obcí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kteří současně zastávají politickou roli ve svých mateřských samosprávách.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Rozhodování je ovlivněno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politickými prioritami jednotlivých obcí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místními vztahy a osobními vazbami.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Současně je kladen důraz na </a:t>
            </a: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odbornost, efektivitu a profesionalitu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(projekty, dotace, veřejné zakázky).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Časté napětí mezi: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politickým rozhodnutím × odborným doporučením,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krátkodobými politickými cíli × dlouhodobým rozvojem území.</a:t>
            </a:r>
          </a:p>
          <a:p>
            <a:pPr marL="158750" indent="0">
              <a:buNone/>
            </a:pPr>
            <a:r>
              <a:rPr lang="cs-CZ" sz="1100" b="0" i="1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Důsledek: Nejednoznačná očekávání od role svazku – má být spíše politickou platformou, nebo profesionálním servisním nástrojem?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Svazky obcí sdružují: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malé obce s minimální administrativní kapacitou,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větší obce s vlastním aparátem a specifickými zájmy.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Rozdílné potřeby: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malé obce hledají sdílení služeb a úspory,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větší obce často řeší strategické projekty a rozvoj.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Odlišné finanční možnosti a zkušenosti s projekty.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Typické napětí: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pocit nerovnosti („velcí rozhodují, malí se přizpůsobují“),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rozdílné vnímání přínosů společných aktivit.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Nejasné hranice odpovědností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 vždy je jasně vymezeno: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řeší svazek,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zůstává odpovědností jednotlivých obcí,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jaká je role předsedy, rady, manažera svazku.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Časté otázky: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Kdo nese politickou odpovědnost?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Kdo odpovídá za realizaci projektu?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Kdo komunikuje navenek?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Riziko: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přenášení odpovědnosti,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zdržení rozhodování,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frustrace zapojených aktérů.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Jasné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vymezení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rolí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odpovědností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jedním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ze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základních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předpokladů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funkční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meziobecní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spolupráce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5754756b2_1_179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g3b5754756b2_1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Manažer svazku jako „tlumočník“ mezi obcemi: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Manažer svazku stojí mezi: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politickými očekáváními obcí,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odbornými a kapacitními možnostmi svazku.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Překládá: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politická zadání do realizovatelných úkolů,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odborné limity do srozumitelné řeči politiků.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Hlídá: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realistický harmonogram, návaznost kroků,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společně dohodnuté cíle.</a:t>
            </a:r>
          </a:p>
          <a:p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Riziko při nejasné roli: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Manažer je vnímán buď jako „výkonný úředník“, nebo naopak jako „ten, kdo rozhoduje“, což vede ke konfliktům.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Typické situace z praxe svazků obcí: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Starosta prosazuje prioritu své obce bez mandátu svazku.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Zaměstnanec svazku je zatažen do politického sporu mezi obcemi.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Není jasné, zda výstup reprezentuje stanovisko svazku, nebo jednotlivé obce.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Důsledek:</a:t>
            </a:r>
            <a:r>
              <a:rPr lang="cs-CZ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100" b="0" i="1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Zpochybnění důvěry a zhoršení spolupráce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1"/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Facilitační otázky k diskusi</a:t>
            </a:r>
            <a:endParaRPr lang="cs-CZ" sz="1100" b="0" i="0" u="none" strike="noStrike" cap="none" dirty="0">
              <a:solidFill>
                <a:srgbClr val="FF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1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Máme dnes jasně dané role?</a:t>
            </a:r>
            <a:endParaRPr lang="cs-CZ" sz="1100" b="0" i="0" u="none" strike="noStrike" cap="none" dirty="0">
              <a:solidFill>
                <a:srgbClr val="FF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Víme, kdo o čem rozhoduje?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Víme, kdo za co nese odpovědnost?</a:t>
            </a:r>
          </a:p>
          <a:p>
            <a:pPr marL="158750" lvl="0" indent="0">
              <a:buNone/>
            </a:pPr>
            <a:r>
              <a:rPr lang="cs-CZ" sz="1100" b="1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Víte, kdy mluvíte za svazek a kdy za jednotlivou obec?</a:t>
            </a:r>
            <a:endParaRPr lang="cs-CZ" sz="1100" b="0" i="0" u="none" strike="noStrike" cap="none" dirty="0">
              <a:solidFill>
                <a:srgbClr val="FF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Jak to pozná okolí?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Máme jasně daná komunikační pravidla?</a:t>
            </a:r>
          </a:p>
          <a:p>
            <a:pPr marL="158750" indent="0">
              <a:buNone/>
            </a:pP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Závěr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Jasné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role a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odpovědnosti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nejsou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omezením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autonomie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obcí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ale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podmínkou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funkční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spolupráce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Pomáhají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předcházet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konfliktům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zvyšují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efektivitu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posilují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důvěru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obcemi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uvnitř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6" name="Google Shape;3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cs-CZ" dirty="0"/>
              <a:t>Definuji čtyři základní pilíře, bez kterých meziobecní spolupráce zůstává pouze formální strukturou na papíře. Pro skutečný rozvoj regionu je nutné, aby byly v rovnováze:</a:t>
            </a:r>
          </a:p>
          <a:p>
            <a:r>
              <a:rPr lang="cs-CZ" b="1" dirty="0"/>
              <a:t>Personál (Kdo):</a:t>
            </a:r>
            <a:r>
              <a:rPr lang="cs-CZ" dirty="0"/>
              <a:t> Nejdůležitější složka. Svazek potřebuje lídra nebo manažera, který není jen administrativním pracovníkem, ale má „správné nastavení“ – tah na branku a schopnost propojovat zájmy různých obcí.</a:t>
            </a:r>
          </a:p>
          <a:p>
            <a:r>
              <a:rPr lang="cs-CZ" b="1" dirty="0"/>
              <a:t>Znalost (Jak):</a:t>
            </a:r>
            <a:r>
              <a:rPr lang="cs-CZ" dirty="0"/>
              <a:t> Profesionální svazek se neobejde bez hluboké znalosti legislativy, dotačních titulů a procesního řízení. Tato odbornost šetří čas starostům, kteří se tak mohou plně věnovat své obci.</a:t>
            </a:r>
          </a:p>
          <a:p>
            <a:r>
              <a:rPr lang="cs-CZ" b="1" dirty="0"/>
              <a:t>Zájem (Proč):</a:t>
            </a:r>
            <a:r>
              <a:rPr lang="cs-CZ" dirty="0"/>
              <a:t> Pokud chybí vnitřní motivace, nadšení a „radost z práce“, svazek dříve či později sklouzne k pouhé operativě. Zájem musí vycházet jak od exekutivy, tak od volených zástupců.</a:t>
            </a:r>
          </a:p>
          <a:p>
            <a:r>
              <a:rPr lang="cs-CZ" b="1" dirty="0"/>
              <a:t>Vnější vlivy (Kde):</a:t>
            </a:r>
            <a:r>
              <a:rPr lang="cs-CZ" dirty="0"/>
              <a:t> Svazek neexistuje ve vakuu. Potřebuje podporu zvenčí – ať už jde o legislativní rámec, stabilitu financování nebo ochotu členských obcí spolupracovat a delegovat část svých pravomocí.</a:t>
            </a:r>
          </a:p>
          <a:p>
            <a:r>
              <a:rPr lang="cs-CZ" b="1" dirty="0"/>
              <a:t>Klíčové sdělení:</a:t>
            </a:r>
            <a:r>
              <a:rPr lang="cs-CZ" dirty="0"/>
              <a:t> </a:t>
            </a:r>
            <a:r>
              <a:rPr lang="cs-CZ" b="1" dirty="0"/>
              <a:t>Pokud jedna z těchto složek chybí (např. máme znalosti, ale chybí nám zájem), efektivita svazku dramaticky klesá. Profesionalizace znamená vědomě tyto čtyři oblasti rozvíjet a neustále vyhodnocovat jejich stav.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Profesionalita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řízení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obcí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otázkou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velikosti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organizace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ani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počtu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zaměstnanců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I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malý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svazek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omezenými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kapacitami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může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fungovat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profesionálně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pokud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má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jasný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základní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rámec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řízení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Cílem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vytvářet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složité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procesy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ale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zajistit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přehlednost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soustředění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podstatné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úkoly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dlouhodobou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udržitelnost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spolupráce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SO je p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rofesionální</a:t>
            </a:r>
            <a:r>
              <a:rPr lang="en-US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mašina</a:t>
            </a:r>
            <a:r>
              <a:rPr lang="cs-CZ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která 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nečeká</a:t>
            </a:r>
            <a:r>
              <a:rPr lang="en-US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příležitost</a:t>
            </a:r>
            <a:r>
              <a:rPr lang="en-US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ona</a:t>
            </a:r>
            <a:r>
              <a:rPr lang="en-US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ji </a:t>
            </a:r>
            <a:r>
              <a:rPr lang="en-US" sz="110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vytváří</a:t>
            </a:r>
            <a:r>
              <a:rPr lang="en-US" sz="110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 err="1"/>
              <a:t>Téma</a:t>
            </a:r>
            <a:r>
              <a:rPr lang="en-US" dirty="0"/>
              <a:t> </a:t>
            </a:r>
            <a:r>
              <a:rPr lang="en-US" dirty="0" err="1"/>
              <a:t>profesionalizace</a:t>
            </a:r>
            <a:r>
              <a:rPr lang="en-US" dirty="0"/>
              <a:t> </a:t>
            </a:r>
            <a:r>
              <a:rPr lang="en-US" dirty="0" err="1"/>
              <a:t>svazků</a:t>
            </a:r>
            <a:r>
              <a:rPr lang="en-US" dirty="0"/>
              <a:t> </a:t>
            </a:r>
            <a:r>
              <a:rPr lang="en-US" dirty="0" err="1"/>
              <a:t>obcí</a:t>
            </a:r>
            <a:r>
              <a:rPr lang="en-US" dirty="0"/>
              <a:t> </a:t>
            </a:r>
            <a:r>
              <a:rPr lang="en-US" dirty="0" err="1"/>
              <a:t>nabývá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významu</a:t>
            </a:r>
            <a:r>
              <a:rPr lang="en-US" dirty="0"/>
              <a:t> s </a:t>
            </a:r>
            <a:r>
              <a:rPr lang="en-US" dirty="0" err="1"/>
              <a:t>rostoucím</a:t>
            </a:r>
            <a:r>
              <a:rPr lang="en-US" dirty="0"/>
              <a:t> </a:t>
            </a:r>
            <a:r>
              <a:rPr lang="en-US" dirty="0" err="1"/>
              <a:t>rozsahem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činností</a:t>
            </a:r>
            <a:r>
              <a:rPr lang="en-US" dirty="0"/>
              <a:t>, </a:t>
            </a:r>
            <a:r>
              <a:rPr lang="en-US" dirty="0" err="1"/>
              <a:t>očekávání</a:t>
            </a:r>
            <a:r>
              <a:rPr lang="en-US" dirty="0"/>
              <a:t> </a:t>
            </a:r>
            <a:r>
              <a:rPr lang="en-US" dirty="0" err="1"/>
              <a:t>členských</a:t>
            </a:r>
            <a:r>
              <a:rPr lang="en-US" dirty="0"/>
              <a:t> </a:t>
            </a:r>
            <a:r>
              <a:rPr lang="en-US" dirty="0" err="1"/>
              <a:t>obcí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státu</a:t>
            </a:r>
            <a:r>
              <a:rPr lang="en-US" dirty="0"/>
              <a:t> a s </a:t>
            </a:r>
            <a:r>
              <a:rPr lang="en-US" dirty="0" err="1"/>
              <a:t>postupným</a:t>
            </a:r>
            <a:r>
              <a:rPr lang="en-US" dirty="0"/>
              <a:t> </a:t>
            </a:r>
            <a:r>
              <a:rPr lang="en-US" dirty="0" err="1"/>
              <a:t>zaváděním</a:t>
            </a:r>
            <a:r>
              <a:rPr lang="en-US" dirty="0"/>
              <a:t> </a:t>
            </a:r>
            <a:r>
              <a:rPr lang="en-US" dirty="0" err="1"/>
              <a:t>nových</a:t>
            </a:r>
            <a:r>
              <a:rPr lang="en-US" dirty="0"/>
              <a:t> </a:t>
            </a:r>
            <a:r>
              <a:rPr lang="en-US" dirty="0" err="1"/>
              <a:t>nástrojů</a:t>
            </a:r>
            <a:r>
              <a:rPr lang="en-US" dirty="0"/>
              <a:t> </a:t>
            </a:r>
            <a:r>
              <a:rPr lang="en-US" dirty="0" err="1"/>
              <a:t>meziobecní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/>
              <a:t>Profesionalizace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cílem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o </a:t>
            </a:r>
            <a:r>
              <a:rPr lang="en-US" dirty="0" err="1"/>
              <a:t>sobě</a:t>
            </a:r>
            <a:r>
              <a:rPr lang="en-US" dirty="0"/>
              <a:t>, ale </a:t>
            </a:r>
            <a:r>
              <a:rPr lang="en-US" dirty="0" err="1"/>
              <a:t>prostředkem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zvládání</a:t>
            </a:r>
            <a:r>
              <a:rPr lang="en-US" dirty="0"/>
              <a:t> </a:t>
            </a:r>
            <a:r>
              <a:rPr lang="en-US" dirty="0" err="1"/>
              <a:t>složité</a:t>
            </a:r>
            <a:r>
              <a:rPr lang="en-US" dirty="0"/>
              <a:t> reality,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svazky</a:t>
            </a:r>
            <a:r>
              <a:rPr lang="en-US" dirty="0"/>
              <a:t> </a:t>
            </a:r>
            <a:r>
              <a:rPr lang="en-US" dirty="0" err="1"/>
              <a:t>obcí</a:t>
            </a:r>
            <a:r>
              <a:rPr lang="en-US" dirty="0"/>
              <a:t> </a:t>
            </a:r>
            <a:r>
              <a:rPr lang="en-US" dirty="0" err="1"/>
              <a:t>fungují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zvládneme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vlastními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silami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už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je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kapacitu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svazku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Umění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říci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„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teď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ne“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Plánování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práce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kapacitami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patří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klíčové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dovednosti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funkčního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svazku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obcí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Omezené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personální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časové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zdroje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vyžadují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realistické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posouzení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toho, co je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možné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zvládnout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vlastními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silami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kde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už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hrozí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přetížení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či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pokles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kvality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zvládneme vlastními silami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běžnou koordinaci mezi obcemi,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přípravu základních podkladů a přehledů,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komunikaci a organizaci jednání,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menší projekty odpovídající kapacitě týmu.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Důležité: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Úkoly musí odpovídat nejen odbornosti, ale i časovým možnostem zaměstnanců svazku.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už je nad kapacitu svazku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rozsáhlé investiční projekty,</a:t>
            </a: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náročná dotační administrativa,</a:t>
            </a: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paralelní řešení více strategických projektů,</a:t>
            </a: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úkoly bez jasného zadání nebo politické shody.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Riziko: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Snaha zvládnout vše vede k přetížení, zdržení a ztrátě důvěry.</a:t>
            </a:r>
          </a:p>
          <a:p>
            <a:pPr lvl="0"/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Umění říci „teď ne“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říci „teď ne“ neznamená odmítnout spolupráci,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znamená nastavit realistický termín nebo pořadí,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chrání kapacity svazku i kvalitu výstupů.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Profesionalita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spočívá v otevřeném pojmenování limitů.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Facilitační otázky k diskusi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Jak poznáte, že už jste na hraně kapacit?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Podle čeho se rozhoduje, který úkol má přednost?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Máte prostor říkat starostům reálné termíny?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se stane, když „teď ne“ neřeknete?</a:t>
            </a: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Závěr: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Schopnost plánovat podle kapacit a otevřeně komunikovat limity je jedním ze znaků profesionálního řízení svazku obcí. Pomáhá předcházet přetížení, konfliktům i zbytečným zpožděním.</a:t>
            </a:r>
          </a:p>
          <a:p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b="1" dirty="0"/>
              <a:t>Co k otázkám říci (Metodika pro lektora):</a:t>
            </a:r>
          </a:p>
          <a:p>
            <a:r>
              <a:rPr lang="cs-CZ" b="1" dirty="0"/>
              <a:t>Jak poznáte, že už jste na hraně kapacit?</a:t>
            </a:r>
            <a:endParaRPr lang="cs-CZ" dirty="0"/>
          </a:p>
          <a:p>
            <a:pPr lvl="1"/>
            <a:r>
              <a:rPr lang="cs-CZ" i="1" dirty="0"/>
              <a:t>Cíl:</a:t>
            </a:r>
            <a:r>
              <a:rPr lang="cs-CZ" dirty="0"/>
              <a:t> </a:t>
            </a:r>
            <a:r>
              <a:rPr lang="cs-CZ" dirty="0" err="1"/>
              <a:t>Zvědomit</a:t>
            </a:r>
            <a:r>
              <a:rPr lang="cs-CZ" dirty="0"/>
              <a:t> si varovné signály.</a:t>
            </a:r>
          </a:p>
          <a:p>
            <a:pPr lvl="1"/>
            <a:r>
              <a:rPr lang="cs-CZ" i="1" dirty="0"/>
              <a:t>Komentář:</a:t>
            </a:r>
            <a:r>
              <a:rPr lang="cs-CZ" dirty="0"/>
              <a:t> „Někdy to poznáme podle hromady nepřečtených e-mailů, jindy podle toho, že začínáme dělat drobné chyby v dotacích. Ale často je to i pocit, že jen hasíme požáry a nemáme čas na strategii. Jaké jsou vaše konkrétní 'kontrolky', které se rozsvítí červeně?“</a:t>
            </a:r>
          </a:p>
          <a:p>
            <a:r>
              <a:rPr lang="cs-CZ" b="1" dirty="0"/>
              <a:t>Podle čeho se rozhoduje, který úkol má přednost?</a:t>
            </a:r>
            <a:endParaRPr lang="cs-CZ" dirty="0"/>
          </a:p>
          <a:p>
            <a:pPr lvl="1"/>
            <a:r>
              <a:rPr lang="cs-CZ" i="1" dirty="0"/>
              <a:t>Cíl:</a:t>
            </a:r>
            <a:r>
              <a:rPr lang="cs-CZ" dirty="0"/>
              <a:t> Odhalit, zda v DSO vládne 'systém' nebo 'ten, kdo nejvíc křičí'.</a:t>
            </a:r>
          </a:p>
          <a:p>
            <a:pPr lvl="1"/>
            <a:r>
              <a:rPr lang="cs-CZ" i="1" dirty="0"/>
              <a:t>Komentář:</a:t>
            </a:r>
            <a:r>
              <a:rPr lang="cs-CZ" dirty="0"/>
              <a:t> „Rozhoduje o tom schválený roční plán? Nebo to, který starosta vám zrovna zavolal? Máte v rukou argument, proč děláte projekt obce A </a:t>
            </a:r>
            <a:r>
              <a:rPr lang="cs-CZ" dirty="0" err="1"/>
              <a:t>a</a:t>
            </a:r>
            <a:r>
              <a:rPr lang="cs-CZ" dirty="0"/>
              <a:t> ne projekt obce B?“</a:t>
            </a:r>
          </a:p>
          <a:p>
            <a:r>
              <a:rPr lang="cs-CZ" b="1" dirty="0"/>
              <a:t>Máte prostor říkat starostům reálné termíny?</a:t>
            </a:r>
            <a:endParaRPr lang="cs-CZ" dirty="0"/>
          </a:p>
          <a:p>
            <a:pPr lvl="1"/>
            <a:r>
              <a:rPr lang="cs-CZ" i="1" dirty="0"/>
              <a:t>Cíl:</a:t>
            </a:r>
            <a:r>
              <a:rPr lang="cs-CZ" dirty="0"/>
              <a:t> Otestovat psychologické bezpečí a profesionalitu vztahu.</a:t>
            </a:r>
          </a:p>
          <a:p>
            <a:pPr lvl="1"/>
            <a:r>
              <a:rPr lang="cs-CZ" i="1" dirty="0"/>
              <a:t>Komentář:</a:t>
            </a:r>
            <a:r>
              <a:rPr lang="cs-CZ" dirty="0"/>
              <a:t> „Profesionalita manažera spočívá v odvaze říct: 'Udělám to, ale bude to za měsíc, ne za týden.' Máte tento prostor, nebo se cítíte pod tlakem slíbit nemožné, abyste nikoho nenaštvali?“</a:t>
            </a:r>
          </a:p>
          <a:p>
            <a:r>
              <a:rPr lang="cs-CZ" b="1" dirty="0"/>
              <a:t>Co se stane, když „teď ne“ neřeknete?</a:t>
            </a:r>
            <a:endParaRPr lang="cs-CZ" dirty="0"/>
          </a:p>
          <a:p>
            <a:pPr lvl="1"/>
            <a:r>
              <a:rPr lang="cs-CZ" i="1" dirty="0"/>
              <a:t>Cíl:</a:t>
            </a:r>
            <a:r>
              <a:rPr lang="cs-CZ" dirty="0"/>
              <a:t> Ukázat důsledky falešného vyhovění (</a:t>
            </a:r>
            <a:r>
              <a:rPr lang="cs-CZ" dirty="0" err="1"/>
              <a:t>burnout</a:t>
            </a:r>
            <a:r>
              <a:rPr lang="cs-CZ" dirty="0"/>
              <a:t>, ztráta kvality).</a:t>
            </a:r>
          </a:p>
          <a:p>
            <a:pPr lvl="1"/>
            <a:r>
              <a:rPr lang="cs-CZ" i="1" dirty="0"/>
              <a:t>Komentář:</a:t>
            </a:r>
            <a:r>
              <a:rPr lang="cs-CZ" dirty="0"/>
              <a:t> „Tady jde o všechno. Pokud neodmítnete nadbytečný úkol, co utrpí? Kvalita rozpracovaného projektu? Vaše zdraví? Nebo důvěra ostatních starostů, kterým se věnujete méně? Jakou cenu platíte za to, že neumíte říct ne?“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4" name="Google Shape;2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Komunikace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mezi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vedením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manažerem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starosty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členských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obcí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patří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k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nejcitlivějším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oblastem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fungování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svazku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obcí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Profesionální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komunikace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pomáhá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předcházet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konfliktům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zvyšuje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důvěru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umožňuje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realistické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řízení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očekávání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situacích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kdy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není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možné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vyhovět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všem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požadavkům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okamžitě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615950" lvl="1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1) Stručnost a srozumitelnost</a:t>
            </a:r>
            <a:endParaRPr lang="cs-CZ" sz="12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Starostové pracují s omezeným časem a množstvím informací.</a:t>
            </a:r>
            <a:endParaRPr lang="cs-CZ" sz="12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Preferují:</a:t>
            </a:r>
            <a:endParaRPr lang="cs-CZ" sz="12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jasné sdělení,</a:t>
            </a:r>
            <a:endParaRPr lang="cs-CZ" sz="12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konkrétní závěry,</a:t>
            </a:r>
            <a:endParaRPr lang="cs-CZ" sz="12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přehled dopadů na jejich obec.</a:t>
            </a:r>
            <a:endParaRPr lang="cs-CZ" sz="12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Dlouhé a technické vysvětlování bez shrnutí vede k nepochopení.</a:t>
            </a:r>
            <a:endParaRPr lang="cs-CZ" sz="12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Doporučení: Začněte vždy odpovědí na otázku: </a:t>
            </a:r>
            <a:r>
              <a:rPr lang="cs-CZ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je podstatné a co z toho plyne?</a:t>
            </a:r>
            <a:endParaRPr lang="cs-CZ" sz="12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615950" lvl="1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2) Varianty řešení místo problémů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Problémy komunikujte vždy společně s návrhem řešení.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 negativní sdělení by mělo obsahovat: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možné varianty dalšího postupu,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jejich výhody a rizika,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realistický časový rámec.</a:t>
            </a:r>
          </a:p>
          <a:p>
            <a:pPr marL="158750" indent="0">
              <a:buNone/>
            </a:pP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Přínos: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Starosta není postaven před hotový problém, ale zapojen do rozhodování.</a:t>
            </a:r>
          </a:p>
          <a:p>
            <a:pPr marL="615950" lvl="1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3) Společná odpovědnost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Rozhodnutí svazku jsou výsledkem společné dohody obcí.</a:t>
            </a:r>
          </a:p>
          <a:p>
            <a:pPr marL="158750" lvl="0" indent="0">
              <a:buNone/>
            </a:pP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Manažer nebo zaměstnanec svazku: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nejedná sám za sebe,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přenáší do komunikace společně přijatá rozhodnutí.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Důležité je připomínat: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bylo schváleno,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kým a kdy,</a:t>
            </a:r>
          </a:p>
          <a:p>
            <a:pPr lvl="1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jaké z toho plynou závazky.</a:t>
            </a:r>
          </a:p>
          <a:p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Cíl: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Posílit vnímání svazku jako společného projektu obcí, nikoli externí služby.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Závěr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endParaRPr lang="cs-CZ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Kvalitní interní komunikace posiluje transparentnost, rovnost a důvěru mezi obcemi. Pomáhá svazku obcí fungovat profesionálně, srozumitelně a efektivně – i při rozdílných zájmech jednotlivých obcí.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505B05E4-EE93-86C3-D70C-653415BDF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b5754756b2_1_98:notes">
            <a:extLst>
              <a:ext uri="{FF2B5EF4-FFF2-40B4-BE49-F238E27FC236}">
                <a16:creationId xmlns:a16="http://schemas.microsoft.com/office/drawing/2014/main" id="{47959B84-5516-5A58-0969-51690D84BD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cs-CZ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Facilitační otázky k diskusi</a:t>
            </a:r>
            <a:endParaRPr lang="cs-CZ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Jak dnes komunikujete nepříjemné informace?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 starostové opravdu potřebují vědět, aby se mohli rozhodnout?</a:t>
            </a:r>
          </a:p>
          <a:p>
            <a:pPr lvl="0"/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Kdy vzniká nejvíce nedorozumění?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g3b5754756b2_1_98:notes">
            <a:extLst>
              <a:ext uri="{FF2B5EF4-FFF2-40B4-BE49-F238E27FC236}">
                <a16:creationId xmlns:a16="http://schemas.microsoft.com/office/drawing/2014/main" id="{61189E89-B92D-B6BD-7161-FCD5F19EEE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5803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>
          <a:extLst>
            <a:ext uri="{FF2B5EF4-FFF2-40B4-BE49-F238E27FC236}">
              <a16:creationId xmlns:a16="http://schemas.microsoft.com/office/drawing/2014/main" id="{9751CF7F-A540-F6F3-C0A3-520DA437D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>
            <a:extLst>
              <a:ext uri="{FF2B5EF4-FFF2-40B4-BE49-F238E27FC236}">
                <a16:creationId xmlns:a16="http://schemas.microsoft.com/office/drawing/2014/main" id="{2438A665-22F4-D8C1-1B13-2815F6FFCA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p13:notes">
            <a:extLst>
              <a:ext uri="{FF2B5EF4-FFF2-40B4-BE49-F238E27FC236}">
                <a16:creationId xmlns:a16="http://schemas.microsoft.com/office/drawing/2014/main" id="{FC00D7AE-0A45-7348-BB0E-C790C44C82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81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1)</a:t>
            </a:r>
            <a:r>
              <a:rPr lang="en-US" sz="700" dirty="0">
                <a:solidFill>
                  <a:schemeClr val="dk1"/>
                </a:solidFill>
              </a:rPr>
              <a:t>       </a:t>
            </a:r>
            <a:r>
              <a:rPr lang="en-US" b="1" dirty="0" err="1">
                <a:solidFill>
                  <a:schemeClr val="dk1"/>
                </a:solidFill>
              </a:rPr>
              <a:t>Svazek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obcí</a:t>
            </a:r>
            <a:r>
              <a:rPr lang="en-US" b="1" dirty="0">
                <a:solidFill>
                  <a:schemeClr val="dk1"/>
                </a:solidFill>
              </a:rPr>
              <a:t> je </a:t>
            </a:r>
            <a:r>
              <a:rPr lang="en-US" b="1" dirty="0" err="1">
                <a:solidFill>
                  <a:schemeClr val="dk1"/>
                </a:solidFill>
              </a:rPr>
              <a:t>specifická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organizace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b="1" dirty="0" err="1">
                <a:solidFill>
                  <a:schemeClr val="dk1"/>
                </a:solidFill>
              </a:rPr>
              <a:t>není</a:t>
            </a:r>
            <a:r>
              <a:rPr lang="en-US" b="1" dirty="0">
                <a:solidFill>
                  <a:schemeClr val="dk1"/>
                </a:solidFill>
              </a:rPr>
              <a:t> to </a:t>
            </a:r>
            <a:r>
              <a:rPr lang="en-US" b="1" dirty="0" err="1">
                <a:solidFill>
                  <a:schemeClr val="dk1"/>
                </a:solidFill>
              </a:rPr>
              <a:t>klasický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úřad</a:t>
            </a:r>
            <a:r>
              <a:rPr lang="en-US" dirty="0">
                <a:solidFill>
                  <a:schemeClr val="dk1"/>
                </a:solidFill>
              </a:rPr>
              <a:t> ani </a:t>
            </a:r>
            <a:r>
              <a:rPr lang="en-US" dirty="0" err="1">
                <a:solidFill>
                  <a:schemeClr val="dk1"/>
                </a:solidFill>
              </a:rPr>
              <a:t>běžná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organizace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Funguje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pomezí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politického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rozhodování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odborné</a:t>
            </a:r>
            <a:r>
              <a:rPr lang="en-US" dirty="0">
                <a:solidFill>
                  <a:schemeClr val="dk1"/>
                </a:solidFill>
              </a:rPr>
              <a:t> a </a:t>
            </a:r>
            <a:r>
              <a:rPr lang="en-US" dirty="0" err="1">
                <a:solidFill>
                  <a:schemeClr val="dk1"/>
                </a:solidFill>
              </a:rPr>
              <a:t>projektové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práce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spolupráce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samostatných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cs-CZ" dirty="0">
                <a:solidFill>
                  <a:schemeClr val="dk1"/>
                </a:solidFill>
              </a:rPr>
              <a:t>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autonomních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obcí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dirty="0" err="1">
                <a:solidFill>
                  <a:schemeClr val="dk1"/>
                </a:solidFill>
              </a:rPr>
              <a:t>Nemá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hierarchické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řízení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typické</a:t>
            </a:r>
            <a:r>
              <a:rPr lang="en-US" dirty="0">
                <a:solidFill>
                  <a:schemeClr val="dk1"/>
                </a:solidFill>
              </a:rPr>
              <a:t> pro </a:t>
            </a:r>
            <a:r>
              <a:rPr lang="en-US" dirty="0" err="1">
                <a:solidFill>
                  <a:schemeClr val="dk1"/>
                </a:solidFill>
              </a:rPr>
              <a:t>jednu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organizaci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Úspěch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závisí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na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schopnosti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koordinovat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b="1" dirty="0" err="1">
                <a:solidFill>
                  <a:schemeClr val="dk1"/>
                </a:solidFill>
              </a:rPr>
              <a:t>nikoli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řídit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shora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dk1"/>
                </a:solidFill>
              </a:rPr>
              <a:t>Důsledek</a:t>
            </a:r>
            <a:r>
              <a:rPr lang="en-US" b="1" dirty="0">
                <a:solidFill>
                  <a:schemeClr val="dk1"/>
                </a:solidFill>
              </a:rPr>
              <a:t>:</a:t>
            </a:r>
            <a:r>
              <a:rPr lang="en-US" dirty="0">
                <a:solidFill>
                  <a:schemeClr val="dk1"/>
                </a:solidFill>
              </a:rPr>
              <a:t> Bez </a:t>
            </a:r>
            <a:r>
              <a:rPr lang="en-US" dirty="0" err="1">
                <a:solidFill>
                  <a:schemeClr val="dk1"/>
                </a:solidFill>
              </a:rPr>
              <a:t>profesionalizovaného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zázemí</a:t>
            </a:r>
            <a:r>
              <a:rPr lang="en-US" dirty="0">
                <a:solidFill>
                  <a:schemeClr val="dk1"/>
                </a:solidFill>
              </a:rPr>
              <a:t> se </a:t>
            </a:r>
            <a:r>
              <a:rPr lang="en-US" dirty="0" err="1">
                <a:solidFill>
                  <a:schemeClr val="dk1"/>
                </a:solidFill>
              </a:rPr>
              <a:t>svazek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snadno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dostává</a:t>
            </a:r>
            <a:r>
              <a:rPr lang="en-US" dirty="0">
                <a:solidFill>
                  <a:schemeClr val="dk1"/>
                </a:solidFill>
              </a:rPr>
              <a:t> do role </a:t>
            </a:r>
            <a:r>
              <a:rPr lang="en-US" dirty="0" err="1">
                <a:solidFill>
                  <a:schemeClr val="dk1"/>
                </a:solidFill>
              </a:rPr>
              <a:t>nefunkčního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kompromisu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mezi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rozdílnými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zájmy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4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5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Moderované</a:t>
            </a:r>
            <a:r>
              <a:rPr lang="en-US" sz="11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sdílení</a:t>
            </a:r>
            <a:r>
              <a:rPr lang="en-US" sz="11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100" b="1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zápis</a:t>
            </a:r>
            <a:r>
              <a:rPr lang="en-US" sz="11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klíčových</a:t>
            </a:r>
            <a:r>
              <a:rPr lang="en-US" sz="11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bodů</a:t>
            </a:r>
            <a:r>
              <a:rPr lang="en-US" sz="11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1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flipchart.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Nápověda : Zamyslete se nad rolí manažera jako „překladatele“. B) </a:t>
            </a:r>
            <a:endParaRPr dirty="0"/>
          </a:p>
        </p:txBody>
      </p:sp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Správná odpověď: C</a:t>
            </a:r>
            <a:endParaRPr dirty="0"/>
          </a:p>
        </p:txBody>
      </p:sp>
      <p:sp>
        <p:nvSpPr>
          <p:cNvPr id="278" name="Google Shape;2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Pamatujte</a:t>
            </a:r>
            <a:r>
              <a:rPr lang="en-US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Profesionální</a:t>
            </a:r>
            <a:r>
              <a:rPr lang="en-US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posouzení</a:t>
            </a:r>
            <a:r>
              <a:rPr lang="en-US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sil</a:t>
            </a:r>
            <a:r>
              <a:rPr lang="en-US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chrání</a:t>
            </a:r>
            <a:r>
              <a:rPr lang="en-US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důvěru</a:t>
            </a:r>
            <a:r>
              <a:rPr lang="en-US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 v DS</a:t>
            </a:r>
            <a:r>
              <a:rPr lang="cs-CZ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O, správná </a:t>
            </a:r>
            <a:r>
              <a:rPr lang="cs-CZ" sz="1100" b="1" i="0" u="none" strike="noStrike" cap="none" dirty="0" err="1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odpověd</a:t>
            </a:r>
            <a:r>
              <a:rPr lang="cs-CZ" sz="1100" b="1" i="0" u="none" strike="noStrike" cap="none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, B</a:t>
            </a:r>
            <a:endParaRPr lang="en-US" b="1" i="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</a:t>
            </a:r>
            <a:endParaRPr dirty="0"/>
          </a:p>
        </p:txBody>
      </p:sp>
      <p:sp>
        <p:nvSpPr>
          <p:cNvPr id="310" name="Google Shape;3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B)</a:t>
            </a:r>
            <a:endParaRPr dirty="0"/>
          </a:p>
        </p:txBody>
      </p:sp>
      <p:sp>
        <p:nvSpPr>
          <p:cNvPr id="326" name="Google Shape;3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Každá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členská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obec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představuje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samostatného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politického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zadavatele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Každý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starosta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odpovídá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svým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voličům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prosazuje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místní</a:t>
            </a:r>
            <a:r>
              <a:rPr lang="en-US" dirty="0">
                <a:solidFill>
                  <a:schemeClr val="dk1"/>
                </a:solidFill>
              </a:rPr>
              <a:t> priority,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má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vlastní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politický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mandát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Realizační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tým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svazku</a:t>
            </a:r>
            <a:r>
              <a:rPr lang="en-US" dirty="0">
                <a:solidFill>
                  <a:schemeClr val="dk1"/>
                </a:solidFill>
              </a:rPr>
              <a:t> je </a:t>
            </a:r>
            <a:r>
              <a:rPr lang="en-US" dirty="0" err="1">
                <a:solidFill>
                  <a:schemeClr val="dk1"/>
                </a:solidFill>
              </a:rPr>
              <a:t>však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personálně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omezený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odpovědný</a:t>
            </a:r>
            <a:r>
              <a:rPr lang="en-US" dirty="0">
                <a:solidFill>
                  <a:schemeClr val="dk1"/>
                </a:solidFill>
              </a:rPr>
              <a:t> za </a:t>
            </a:r>
            <a:r>
              <a:rPr lang="en-US" dirty="0" err="1">
                <a:solidFill>
                  <a:schemeClr val="dk1"/>
                </a:solidFill>
              </a:rPr>
              <a:t>plnění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rozhodnutí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všech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obcí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zároveň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dk1"/>
                </a:solidFill>
              </a:rPr>
              <a:t>Typické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napětí</a:t>
            </a:r>
            <a:r>
              <a:rPr lang="en-US" b="1" dirty="0">
                <a:solidFill>
                  <a:schemeClr val="dk1"/>
                </a:solidFill>
              </a:rPr>
              <a:t>:</a:t>
            </a:r>
            <a:endParaRPr b="1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protichůdné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požadavky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nejasné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zadání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změny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priorit</a:t>
            </a:r>
            <a:r>
              <a:rPr lang="en-US" dirty="0">
                <a:solidFill>
                  <a:schemeClr val="dk1"/>
                </a:solidFill>
              </a:rPr>
              <a:t> „za </a:t>
            </a:r>
            <a:r>
              <a:rPr lang="en-US" dirty="0" err="1">
                <a:solidFill>
                  <a:schemeClr val="dk1"/>
                </a:solidFill>
              </a:rPr>
              <a:t>pochodu</a:t>
            </a:r>
            <a:r>
              <a:rPr lang="en-US" dirty="0">
                <a:solidFill>
                  <a:schemeClr val="dk1"/>
                </a:solidFill>
              </a:rPr>
              <a:t>“.</a:t>
            </a:r>
            <a:endParaRPr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Role </a:t>
            </a:r>
            <a:r>
              <a:rPr lang="en-US" b="1" dirty="0" err="1">
                <a:solidFill>
                  <a:schemeClr val="dk1"/>
                </a:solidFill>
              </a:rPr>
              <a:t>profesionalizace</a:t>
            </a:r>
            <a:r>
              <a:rPr lang="en-US" b="1" dirty="0">
                <a:solidFill>
                  <a:schemeClr val="dk1"/>
                </a:solidFill>
              </a:rPr>
              <a:t>:</a:t>
            </a:r>
            <a:endParaRPr b="1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převod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politických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rozhodnutí</a:t>
            </a:r>
            <a:r>
              <a:rPr lang="en-US" dirty="0">
                <a:solidFill>
                  <a:schemeClr val="dk1"/>
                </a:solidFill>
              </a:rPr>
              <a:t> do </a:t>
            </a:r>
            <a:r>
              <a:rPr lang="en-US" dirty="0" err="1">
                <a:solidFill>
                  <a:schemeClr val="dk1"/>
                </a:solidFill>
              </a:rPr>
              <a:t>srozumitelných</a:t>
            </a:r>
            <a:r>
              <a:rPr lang="en-US" dirty="0">
                <a:solidFill>
                  <a:schemeClr val="dk1"/>
                </a:solidFill>
              </a:rPr>
              <a:t> a </a:t>
            </a:r>
            <a:r>
              <a:rPr lang="en-US" dirty="0" err="1">
                <a:solidFill>
                  <a:schemeClr val="dk1"/>
                </a:solidFill>
              </a:rPr>
              <a:t>realizovatelných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úkolů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nastavování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realistických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očekávání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</a:rPr>
              <a:t>1)</a:t>
            </a:r>
            <a:r>
              <a:rPr lang="en-US" sz="700" dirty="0">
                <a:solidFill>
                  <a:schemeClr val="dk1"/>
                </a:solidFill>
              </a:rPr>
              <a:t>       </a:t>
            </a:r>
            <a:r>
              <a:rPr lang="en-US" b="1" dirty="0" err="1">
                <a:solidFill>
                  <a:schemeClr val="dk1"/>
                </a:solidFill>
              </a:rPr>
              <a:t>Vysoká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očekávání</a:t>
            </a:r>
            <a:r>
              <a:rPr lang="en-US" b="1" dirty="0">
                <a:solidFill>
                  <a:schemeClr val="dk1"/>
                </a:solidFill>
              </a:rPr>
              <a:t>, </a:t>
            </a:r>
            <a:r>
              <a:rPr lang="en-US" b="1" dirty="0" err="1">
                <a:solidFill>
                  <a:schemeClr val="dk1"/>
                </a:solidFill>
              </a:rPr>
              <a:t>omezené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kapacity</a:t>
            </a:r>
            <a:endParaRPr b="1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>
                <a:solidFill>
                  <a:schemeClr val="dk1"/>
                </a:solidFill>
              </a:rPr>
              <a:t>Od </a:t>
            </a:r>
            <a:r>
              <a:rPr lang="en-US" dirty="0" err="1">
                <a:solidFill>
                  <a:schemeClr val="dk1"/>
                </a:solidFill>
              </a:rPr>
              <a:t>svazků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obcí</a:t>
            </a:r>
            <a:r>
              <a:rPr lang="en-US" dirty="0">
                <a:solidFill>
                  <a:schemeClr val="dk1"/>
                </a:solidFill>
              </a:rPr>
              <a:t> se </a:t>
            </a:r>
            <a:r>
              <a:rPr lang="en-US" dirty="0" err="1">
                <a:solidFill>
                  <a:schemeClr val="dk1"/>
                </a:solidFill>
              </a:rPr>
              <a:t>očekává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zajišťování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veřejných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služeb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příprava</a:t>
            </a:r>
            <a:r>
              <a:rPr lang="en-US" dirty="0">
                <a:solidFill>
                  <a:schemeClr val="dk1"/>
                </a:solidFill>
              </a:rPr>
              <a:t> a </a:t>
            </a:r>
            <a:r>
              <a:rPr lang="en-US" dirty="0" err="1">
                <a:solidFill>
                  <a:schemeClr val="dk1"/>
                </a:solidFill>
              </a:rPr>
              <a:t>realizace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projektů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administrace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dotací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strategické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plánování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území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Reálné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kapacity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však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často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zahrnují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>
                <a:solidFill>
                  <a:schemeClr val="dk1"/>
                </a:solidFill>
              </a:rPr>
              <a:t>1–2 </a:t>
            </a:r>
            <a:r>
              <a:rPr lang="en-US" dirty="0" err="1">
                <a:solidFill>
                  <a:schemeClr val="dk1"/>
                </a:solidFill>
              </a:rPr>
              <a:t>zaměstnance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omezený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rozpočet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dirty="0" err="1">
                <a:solidFill>
                  <a:schemeClr val="dk1"/>
                </a:solidFill>
              </a:rPr>
              <a:t>kumulaci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rolí</a:t>
            </a:r>
            <a:r>
              <a:rPr lang="en-US" dirty="0">
                <a:solidFill>
                  <a:schemeClr val="dk1"/>
                </a:solidFill>
              </a:rPr>
              <a:t> (</a:t>
            </a:r>
            <a:r>
              <a:rPr lang="en-US" dirty="0" err="1">
                <a:solidFill>
                  <a:schemeClr val="dk1"/>
                </a:solidFill>
              </a:rPr>
              <a:t>manažer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administrátor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facilitátor</a:t>
            </a:r>
            <a:r>
              <a:rPr lang="en-US" dirty="0">
                <a:solidFill>
                  <a:schemeClr val="dk1"/>
                </a:solidFill>
              </a:rPr>
              <a:t>).</a:t>
            </a:r>
            <a:endParaRPr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chemeClr val="dk1"/>
                </a:solidFill>
              </a:rPr>
              <a:t>Riziko</a:t>
            </a:r>
            <a:r>
              <a:rPr lang="en-US" b="1" dirty="0">
                <a:solidFill>
                  <a:schemeClr val="dk1"/>
                </a:solidFill>
              </a:rPr>
              <a:t>:</a:t>
            </a:r>
            <a:endParaRPr b="1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přetížení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operativní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hašení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problémů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místo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koncepční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práce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ztráta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důvěry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členských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obcí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b56e44ade5_0_26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b="1" u="sng"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První věta překlad: </a:t>
            </a:r>
            <a:r>
              <a:rPr lang="cs-CZ" b="1" dirty="0"/>
              <a:t>naším úkolem je hlídat si kvalitu a zároveň zefektivnit provoz, abychom zbytečně nepálili čas a peníze anebo : </a:t>
            </a:r>
            <a:r>
              <a:rPr lang="cs-CZ" dirty="0"/>
              <a:t>nepolevit v kvalitě, co lidi čekají, a přitom ořezat zbytečnosti v procesech, abychom fungovali líp !</a:t>
            </a: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b="1" dirty="0"/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u="sng" dirty="0">
                <a:solidFill>
                  <a:schemeClr val="dk1"/>
                </a:solidFill>
              </a:rPr>
              <a:t>Co </a:t>
            </a:r>
            <a:r>
              <a:rPr lang="en-US" b="1" u="sng" dirty="0" err="1">
                <a:solidFill>
                  <a:schemeClr val="dk1"/>
                </a:solidFill>
              </a:rPr>
              <a:t>znamená</a:t>
            </a:r>
            <a:r>
              <a:rPr lang="en-US" b="1" u="sng" dirty="0">
                <a:solidFill>
                  <a:schemeClr val="dk1"/>
                </a:solidFill>
              </a:rPr>
              <a:t> </a:t>
            </a:r>
            <a:r>
              <a:rPr lang="en-US" b="1" u="sng" dirty="0" err="1">
                <a:solidFill>
                  <a:schemeClr val="dk1"/>
                </a:solidFill>
              </a:rPr>
              <a:t>profesionalizace</a:t>
            </a:r>
            <a:r>
              <a:rPr lang="en-US" b="1" u="sng" dirty="0">
                <a:solidFill>
                  <a:schemeClr val="dk1"/>
                </a:solidFill>
              </a:rPr>
              <a:t> v </a:t>
            </a:r>
            <a:r>
              <a:rPr lang="en-US" b="1" u="sng" dirty="0" err="1">
                <a:solidFill>
                  <a:schemeClr val="dk1"/>
                </a:solidFill>
              </a:rPr>
              <a:t>praxi</a:t>
            </a:r>
            <a:r>
              <a:rPr lang="en-US" b="1" u="sng" dirty="0">
                <a:solidFill>
                  <a:schemeClr val="dk1"/>
                </a:solidFill>
              </a:rPr>
              <a:t>:</a:t>
            </a:r>
            <a:endParaRPr b="1" u="sng"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jasné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vymezení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rolí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cs-CZ" dirty="0">
                <a:solidFill>
                  <a:schemeClr val="dk1"/>
                </a:solidFill>
              </a:rPr>
              <a:t>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odpovědností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standardizace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procesů</a:t>
            </a:r>
            <a:r>
              <a:rPr lang="en-US" dirty="0">
                <a:solidFill>
                  <a:schemeClr val="dk1"/>
                </a:solidFill>
              </a:rPr>
              <a:t> a </a:t>
            </a:r>
            <a:r>
              <a:rPr lang="en-US" dirty="0" err="1">
                <a:solidFill>
                  <a:schemeClr val="dk1"/>
                </a:solidFill>
              </a:rPr>
              <a:t>rozhodování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kvalitní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komunikace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směrem</a:t>
            </a:r>
            <a:r>
              <a:rPr lang="en-US" dirty="0">
                <a:solidFill>
                  <a:schemeClr val="dk1"/>
                </a:solidFill>
              </a:rPr>
              <a:t> k </a:t>
            </a:r>
            <a:r>
              <a:rPr lang="en-US" dirty="0" err="1">
                <a:solidFill>
                  <a:schemeClr val="dk1"/>
                </a:solidFill>
              </a:rPr>
              <a:t>obcím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</a:rPr>
              <a:t>·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dirty="0" err="1">
                <a:solidFill>
                  <a:schemeClr val="dk1"/>
                </a:solidFill>
              </a:rPr>
              <a:t>podpora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odborných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kompetencí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týmu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svazku</a:t>
            </a:r>
            <a:r>
              <a:rPr lang="en-US" dirty="0">
                <a:solidFill>
                  <a:schemeClr val="dk1"/>
                </a:solidFill>
              </a:rPr>
              <a:t>,</a:t>
            </a: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řídit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očekávání</a:t>
            </a:r>
            <a:r>
              <a:rPr lang="en-US" dirty="0">
                <a:solidFill>
                  <a:schemeClr val="dk1"/>
                </a:solidFill>
              </a:rPr>
              <a:t> a priority.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Profesionalizace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není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1" dirty="0" err="1">
                <a:solidFill>
                  <a:schemeClr val="dk1"/>
                </a:solidFill>
              </a:rPr>
              <a:t>byrokratizace</a:t>
            </a:r>
            <a:r>
              <a:rPr lang="en-US" dirty="0">
                <a:solidFill>
                  <a:schemeClr val="dk1"/>
                </a:solidFill>
              </a:rPr>
              <a:t>, ale </a:t>
            </a:r>
            <a:r>
              <a:rPr lang="en-US" dirty="0" err="1">
                <a:solidFill>
                  <a:schemeClr val="dk1"/>
                </a:solidFill>
              </a:rPr>
              <a:t>způsob</a:t>
            </a:r>
            <a:r>
              <a:rPr lang="en-US" dirty="0">
                <a:solidFill>
                  <a:schemeClr val="dk1"/>
                </a:solidFill>
              </a:rPr>
              <a:t>, jak </a:t>
            </a:r>
            <a:r>
              <a:rPr lang="en-US" dirty="0" err="1">
                <a:solidFill>
                  <a:schemeClr val="dk1"/>
                </a:solidFill>
              </a:rPr>
              <a:t>dlouhodobě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udržet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funkčnost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spolupráce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solidFill>
                  <a:srgbClr val="EE0000"/>
                </a:solidFill>
              </a:rPr>
              <a:t>Facilitační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otázky</a:t>
            </a:r>
            <a:r>
              <a:rPr lang="en-US" b="1" dirty="0">
                <a:solidFill>
                  <a:srgbClr val="EE0000"/>
                </a:solidFill>
              </a:rPr>
              <a:t> k </a:t>
            </a:r>
            <a:r>
              <a:rPr lang="en-US" b="1" dirty="0" err="1">
                <a:solidFill>
                  <a:srgbClr val="EE0000"/>
                </a:solidFill>
              </a:rPr>
              <a:t>diskusi</a:t>
            </a:r>
            <a:endParaRPr b="1" dirty="0">
              <a:solidFill>
                <a:srgbClr val="EE0000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rgbClr val="EE0000"/>
                </a:solidFill>
              </a:rPr>
              <a:t>Co je pro </a:t>
            </a:r>
            <a:r>
              <a:rPr lang="en-US" b="1" dirty="0" err="1">
                <a:solidFill>
                  <a:srgbClr val="EE0000"/>
                </a:solidFill>
              </a:rPr>
              <a:t>vás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dnes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na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práci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ve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svazku</a:t>
            </a:r>
            <a:r>
              <a:rPr lang="en-US" b="1" dirty="0">
                <a:solidFill>
                  <a:srgbClr val="EE0000"/>
                </a:solidFill>
              </a:rPr>
              <a:t> </a:t>
            </a:r>
            <a:r>
              <a:rPr lang="en-US" b="1" dirty="0" err="1">
                <a:solidFill>
                  <a:srgbClr val="EE0000"/>
                </a:solidFill>
              </a:rPr>
              <a:t>nejtěžší</a:t>
            </a:r>
            <a:r>
              <a:rPr lang="en-US" b="1" dirty="0">
                <a:solidFill>
                  <a:srgbClr val="EE0000"/>
                </a:solidFill>
              </a:rPr>
              <a:t>? </a:t>
            </a:r>
            <a:r>
              <a:rPr lang="en-US" sz="700" dirty="0">
                <a:solidFill>
                  <a:srgbClr val="EE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 dirty="0"/>
          </a:p>
        </p:txBody>
      </p:sp>
      <p:sp>
        <p:nvSpPr>
          <p:cNvPr id="161" name="Google Shape;161;g3b56e44ade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Otázky pro červené : co by vám v práci nejvíce pomohlo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Kde by profesionalizace mohla </a:t>
            </a:r>
            <a:r>
              <a:rPr lang="cs-CZ" dirty="0" err="1"/>
              <a:t>přinés</a:t>
            </a:r>
            <a:r>
              <a:rPr lang="cs-CZ" b="0" dirty="0">
                <a:effectLst/>
              </a:rPr>
              <a:t> </a:t>
            </a:r>
            <a:r>
              <a:rPr lang="cs-CZ" dirty="0"/>
              <a:t>t největší úlevu 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6C2D0AD-4C50-93B3-AB66-38A37F8A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>
            <a:extLst>
              <a:ext uri="{FF2B5EF4-FFF2-40B4-BE49-F238E27FC236}">
                <a16:creationId xmlns:a16="http://schemas.microsoft.com/office/drawing/2014/main" id="{441BD822-CFD4-B16A-AE3E-824F7F25C8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292" y="4714399"/>
            <a:ext cx="5434330" cy="4466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6:notes">
            <a:extLst>
              <a:ext uri="{FF2B5EF4-FFF2-40B4-BE49-F238E27FC236}">
                <a16:creationId xmlns:a16="http://schemas.microsoft.com/office/drawing/2014/main" id="{E45A953E-91FE-B1DD-3B31-24FBE999DD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5113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13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5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39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39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image" Target="../media/image157.png"/><Relationship Id="rId10" Type="http://schemas.openxmlformats.org/officeDocument/2006/relationships/image" Target="../media/image161.png"/><Relationship Id="rId4" Type="http://schemas.openxmlformats.org/officeDocument/2006/relationships/image" Target="../media/image156.png"/><Relationship Id="rId9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39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39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11" Type="http://schemas.openxmlformats.org/officeDocument/2006/relationships/image" Target="../media/image177.png"/><Relationship Id="rId5" Type="http://schemas.openxmlformats.org/officeDocument/2006/relationships/image" Target="../media/image172.png"/><Relationship Id="rId10" Type="http://schemas.openxmlformats.org/officeDocument/2006/relationships/image" Target="../media/image176.png"/><Relationship Id="rId4" Type="http://schemas.openxmlformats.org/officeDocument/2006/relationships/image" Target="../media/image171.png"/><Relationship Id="rId9" Type="http://schemas.openxmlformats.org/officeDocument/2006/relationships/image" Target="../media/image1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png"/><Relationship Id="rId4" Type="http://schemas.openxmlformats.org/officeDocument/2006/relationships/hyperlink" Target="mailto:manager@tisnovsko-so.c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571500" y="571500"/>
            <a:ext cx="7607700" cy="23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Profesionální</a:t>
            </a:r>
            <a:r>
              <a:rPr lang="en-US" sz="480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8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řízení</a:t>
            </a:r>
            <a:r>
              <a:rPr lang="en-US" sz="480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48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komunikace</a:t>
            </a:r>
            <a:r>
              <a:rPr lang="en-US" sz="480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8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ve</a:t>
            </a:r>
            <a:r>
              <a:rPr lang="en-US" sz="4800" b="1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800" b="1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svazcích</a:t>
            </a:r>
            <a:r>
              <a:rPr lang="en-US" sz="4800" b="1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800" b="1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obcí</a:t>
            </a:r>
            <a:endParaRPr dirty="0"/>
          </a:p>
        </p:txBody>
      </p:sp>
      <p:sp>
        <p:nvSpPr>
          <p:cNvPr id="86" name="Google Shape;86;p13"/>
          <p:cNvSpPr txBox="1"/>
          <p:nvPr/>
        </p:nvSpPr>
        <p:spPr>
          <a:xfrm>
            <a:off x="571500" y="3182778"/>
            <a:ext cx="78489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Workshop pro manažery a zaměstnance DSO/SO</a:t>
            </a:r>
            <a:endParaRPr sz="2000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E24BA-80D6-362B-447E-DBEACE1B3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501512-A328-51E8-1D31-64F581C6F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855A65-24A6-D28E-7217-E955C14D6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7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1962150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/>
          <p:nvPr/>
        </p:nvSpPr>
        <p:spPr>
          <a:xfrm>
            <a:off x="571500" y="2390775"/>
            <a:ext cx="528637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Svazek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tvoří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volení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zástupci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kteří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mají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politickou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roli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ve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svých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mateřských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obcích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69" name="Google Shape;169;p20"/>
          <p:cNvSpPr txBox="1"/>
          <p:nvPr/>
        </p:nvSpPr>
        <p:spPr>
          <a:xfrm>
            <a:off x="571500" y="4772025"/>
            <a:ext cx="528637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Důsledek: Nejednoznačná očekávání – platforma, nebo servisní nástroj?</a:t>
            </a:r>
            <a:endParaRPr/>
          </a:p>
        </p:txBody>
      </p:sp>
      <p:pic>
        <p:nvPicPr>
          <p:cNvPr id="170" name="Google Shape;170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2150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952500" y="3152775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Rozhodování ovlivněné politickými prioritami a vztahy.</a:t>
            </a:r>
            <a:endParaRPr/>
          </a:p>
        </p:txBody>
      </p:sp>
      <p:sp>
        <p:nvSpPr>
          <p:cNvPr id="172" name="Google Shape;172;p20"/>
          <p:cNvSpPr txBox="1"/>
          <p:nvPr/>
        </p:nvSpPr>
        <p:spPr>
          <a:xfrm>
            <a:off x="952500" y="3581400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Tlak na odbornost (dotace, VZ, projekty).</a:t>
            </a:r>
            <a:endParaRPr/>
          </a:p>
        </p:txBody>
      </p:sp>
      <p:sp>
        <p:nvSpPr>
          <p:cNvPr id="173" name="Google Shape;173;p20"/>
          <p:cNvSpPr txBox="1"/>
          <p:nvPr/>
        </p:nvSpPr>
        <p:spPr>
          <a:xfrm>
            <a:off x="952500" y="4010025"/>
            <a:ext cx="490537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Napětí:</a:t>
            </a: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Krátkodobé politické cíle vs. dlouhodobý rozvoj regionu.</a:t>
            </a:r>
            <a:endParaRPr/>
          </a:p>
        </p:txBody>
      </p:sp>
      <p:pic>
        <p:nvPicPr>
          <p:cNvPr id="174" name="Google Shape;174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186112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614737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4043362"/>
            <a:ext cx="209550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1)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politicko-odborné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prostředí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962150"/>
            <a:ext cx="5286375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4248150"/>
            <a:ext cx="5286375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1962150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/>
        </p:nvSpPr>
        <p:spPr>
          <a:xfrm>
            <a:off x="6334125" y="2438400"/>
            <a:ext cx="5286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Sdružování různorodých partnerů přináší specifické výzvy:</a:t>
            </a:r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6715125" y="2914650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Malé obce:</a:t>
            </a: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Hledají sdílení služeb a úspory.</a:t>
            </a:r>
            <a:endParaRPr/>
          </a:p>
        </p:txBody>
      </p:sp>
      <p:sp>
        <p:nvSpPr>
          <p:cNvPr id="188" name="Google Shape;188;p21"/>
          <p:cNvSpPr txBox="1"/>
          <p:nvPr/>
        </p:nvSpPr>
        <p:spPr>
          <a:xfrm>
            <a:off x="6715125" y="3343275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Větší obce:</a:t>
            </a: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Řeší strategické projekty a rozvoj.</a:t>
            </a:r>
            <a:endParaRPr/>
          </a:p>
        </p:txBody>
      </p:sp>
      <p:sp>
        <p:nvSpPr>
          <p:cNvPr id="189" name="Google Shape;189;p21"/>
          <p:cNvSpPr txBox="1"/>
          <p:nvPr/>
        </p:nvSpPr>
        <p:spPr>
          <a:xfrm>
            <a:off x="6715125" y="3771900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Odlišné finanční možnosti a zkušenosti.</a:t>
            </a:r>
            <a:endParaRPr/>
          </a:p>
        </p:txBody>
      </p:sp>
      <p:sp>
        <p:nvSpPr>
          <p:cNvPr id="190" name="Google Shape;190;p21"/>
          <p:cNvSpPr txBox="1"/>
          <p:nvPr/>
        </p:nvSpPr>
        <p:spPr>
          <a:xfrm>
            <a:off x="6524625" y="4610100"/>
            <a:ext cx="49053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B91C1C"/>
                </a:solidFill>
                <a:latin typeface="Lato"/>
                <a:ea typeface="Lato"/>
                <a:cs typeface="Lato"/>
                <a:sym typeface="Lato"/>
              </a:rPr>
              <a:t>Typické napětí:</a:t>
            </a:r>
            <a:r>
              <a:rPr lang="en-US" sz="1350" b="0" i="0" u="none" strike="noStrike" cap="none">
                <a:solidFill>
                  <a:srgbClr val="B91C1C"/>
                </a:solidFill>
                <a:latin typeface="Lato"/>
                <a:ea typeface="Lato"/>
                <a:cs typeface="Lato"/>
                <a:sym typeface="Lato"/>
              </a:rPr>
              <a:t> Pocit nerovnosti („velcí rozhodují, malí se přizpůsobují“).</a:t>
            </a:r>
            <a:endParaRPr/>
          </a:p>
        </p:txBody>
      </p:sp>
      <p:pic>
        <p:nvPicPr>
          <p:cNvPr id="191" name="Google Shape;191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4625" y="4657725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4125" y="2947987"/>
            <a:ext cx="23812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4125" y="3376612"/>
            <a:ext cx="26670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34125" y="3805237"/>
            <a:ext cx="209550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2) různé velikosti a priority obcí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1962150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/>
          <p:nvPr/>
        </p:nvSpPr>
        <p:spPr>
          <a:xfrm>
            <a:off x="571500" y="2566987"/>
            <a:ext cx="5286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Kritický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bod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selhání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spolupráce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3" name="Google Shape;203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962150"/>
            <a:ext cx="52863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952500" y="3043237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 řeší svazek a co zůstává na obci?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952500" y="3471862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Jaká je role předsedy vs. manažera?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952500" y="3900487"/>
            <a:ext cx="4905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Kdo nese politickou odpovědnost a kdo komunikuje?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571500" y="4471987"/>
            <a:ext cx="5550693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EF444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Rizika: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571500" y="4929187"/>
            <a:ext cx="5286375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47556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Přenášení odpovědnosti, zdržení rozhodování a frustrace všech aktérů.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9" name="Google Shape;209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076575"/>
            <a:ext cx="1333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505200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3933825"/>
            <a:ext cx="209550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3) </a:t>
            </a:r>
            <a:r>
              <a:rPr kumimoji="0" lang="en-US" sz="285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nejasné</a:t>
            </a:r>
            <a:r>
              <a: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285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hranice</a:t>
            </a:r>
            <a:r>
              <a: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2850" b="1" i="0" u="none" strike="noStrike" kern="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odpovědností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2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481262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609975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772025"/>
            <a:ext cx="110490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571500" y="1724025"/>
            <a:ext cx="110490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Jak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vnímáte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napětí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mezi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politikou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odborností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ve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vašem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svazku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dirty="0"/>
          </a:p>
        </p:txBody>
      </p:sp>
      <p:sp>
        <p:nvSpPr>
          <p:cNvPr id="147" name="Google Shape;147;p17"/>
          <p:cNvSpPr/>
          <p:nvPr/>
        </p:nvSpPr>
        <p:spPr>
          <a:xfrm>
            <a:off x="571500" y="6029325"/>
            <a:ext cx="11049000" cy="57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762000" y="6219825"/>
            <a:ext cx="106680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Hlasujte barvou, která nejlépe vystihuje vaši každodenní realitu. Kdo chce sdílet příklad? </a:t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571500" y="6029325"/>
            <a:ext cx="47625" cy="571500"/>
          </a:xfrm>
          <a:prstGeom prst="rect">
            <a:avLst/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876300" y="26955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10B98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876300" y="385762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F59E0B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7"/>
          <p:cNvSpPr/>
          <p:nvPr/>
        </p:nvSpPr>
        <p:spPr>
          <a:xfrm>
            <a:off x="876300" y="50196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EF444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1638300" y="2667000"/>
            <a:ext cx="8551225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Zdravá rovnováha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1638300" y="2990850"/>
            <a:ext cx="8792170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Starostové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chápou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limity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my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chápeme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jejich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politické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priority.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Diskuse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je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věcná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směřuje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k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výsledku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55" name="Google Shape;155;p17"/>
          <p:cNvSpPr txBox="1"/>
          <p:nvPr/>
        </p:nvSpPr>
        <p:spPr>
          <a:xfrm>
            <a:off x="1638300" y="3829050"/>
            <a:ext cx="9231778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B45309"/>
                </a:solidFill>
                <a:latin typeface="Poppins"/>
                <a:ea typeface="Poppins"/>
                <a:cs typeface="Poppins"/>
                <a:sym typeface="Poppins"/>
              </a:rPr>
              <a:t>Skryté pnutí</a:t>
            </a:r>
            <a:endParaRPr/>
          </a:p>
        </p:txBody>
      </p:sp>
      <p:sp>
        <p:nvSpPr>
          <p:cNvPr id="156" name="Google Shape;156;p17"/>
          <p:cNvSpPr txBox="1"/>
          <p:nvPr/>
        </p:nvSpPr>
        <p:spPr>
          <a:xfrm>
            <a:off x="1638300" y="4152901"/>
            <a:ext cx="9231778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Politické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zájmy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občas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převáží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nad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odborným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doporučením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Někdy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je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těžké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vysvětlit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proč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některé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věci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nejdou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tak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rychle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57" name="Google Shape;157;p17"/>
          <p:cNvSpPr txBox="1"/>
          <p:nvPr/>
        </p:nvSpPr>
        <p:spPr>
          <a:xfrm>
            <a:off x="1638300" y="4991100"/>
            <a:ext cx="9641361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Střet světů</a:t>
            </a: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1638300" y="5314951"/>
            <a:ext cx="9791700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podklady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jsou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často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ignorovány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prospěch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lokální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politiky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Cítíme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frustraci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z toho,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že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odbornost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ustupuje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emocím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59" name="Google Shape;159;p17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SEMAFOR: NAPĚTÍ POLITIKY A ODBORNOSTI</a:t>
            </a:r>
            <a:endParaRPr/>
          </a:p>
        </p:txBody>
      </p:sp>
      <p:sp>
        <p:nvSpPr>
          <p:cNvPr id="160" name="Google Shape;160;p17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/>
          <p:nvPr/>
        </p:nvSpPr>
        <p:spPr>
          <a:xfrm>
            <a:off x="5619750" y="2914650"/>
            <a:ext cx="952500" cy="57150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2545556" y="3257550"/>
            <a:ext cx="7100887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Role a odpovědnosti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6522DCE-D6B1-EF4F-CE5B-C6B712B017F8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8F2F6A5-38CA-7ACC-86F3-C2082B5A2E77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482089D-7A76-8A1C-4211-3FF2D6EBDF88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B4726F-744B-0A4E-B43E-1125EDB823FA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7C6AA3-6A72-83B1-9362-2026604201DD}"/>
              </a:ext>
            </a:extLst>
          </p:cNvPr>
          <p:cNvSpPr txBox="1"/>
          <p:nvPr/>
        </p:nvSpPr>
        <p:spPr>
          <a:xfrm>
            <a:off x="3048000" y="32751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557337"/>
            <a:ext cx="5405437" cy="39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5062" y="1557337"/>
            <a:ext cx="5405437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/>
          <p:nvPr/>
        </p:nvSpPr>
        <p:spPr>
          <a:xfrm>
            <a:off x="571500" y="5748337"/>
            <a:ext cx="110490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Riziko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Směšování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politické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odborné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role –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zásahy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bez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mandátu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nebo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rozhodování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bez </a:t>
            </a:r>
            <a:r>
              <a:rPr lang="en-US" sz="1500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podkladů</a:t>
            </a:r>
            <a:r>
              <a:rPr lang="en-US" sz="1500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200" name="Google Shape;200;p2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4626" y="5810249"/>
            <a:ext cx="190500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 txBox="1"/>
          <p:nvPr/>
        </p:nvSpPr>
        <p:spPr>
          <a:xfrm>
            <a:off x="914400" y="2652712"/>
            <a:ext cx="4955619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Politická rovina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6557962" y="2652712"/>
            <a:ext cx="4955619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Odborná rovina</a:t>
            </a:r>
            <a:endParaRPr/>
          </a:p>
        </p:txBody>
      </p:sp>
      <p:pic>
        <p:nvPicPr>
          <p:cNvPr id="203" name="Google Shape;203;p2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0" y="1995487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/>
        </p:nvSpPr>
        <p:spPr>
          <a:xfrm>
            <a:off x="1343025" y="3157537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Volení zástupci obcí.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1343025" y="3648075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Stanovují priority a vizi.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343025" y="4138612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Nesou politickou odpovědnost.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1343025" y="4629150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Reprezentují vůli obyvatel.</a:t>
            </a:r>
            <a:endParaRPr/>
          </a:p>
        </p:txBody>
      </p:sp>
      <p:pic>
        <p:nvPicPr>
          <p:cNvPr id="208" name="Google Shape;208;p2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57962" y="1995487"/>
            <a:ext cx="3714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/>
          <p:nvPr/>
        </p:nvSpPr>
        <p:spPr>
          <a:xfrm>
            <a:off x="6986587" y="3157537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Zaměstnanci a experti.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6986587" y="3648075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Připravují podklady a varianty.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6986587" y="4138612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Zajišťují realizaci a procesy.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6986587" y="4629150"/>
            <a:ext cx="429101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Odpovídají za odbornou správnost.</a:t>
            </a:r>
            <a:endParaRPr/>
          </a:p>
        </p:txBody>
      </p:sp>
      <p:pic>
        <p:nvPicPr>
          <p:cNvPr id="213" name="Google Shape;213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4400" y="3186112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4400" y="3676650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4400" y="4167187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4400" y="4657725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7962" y="3186112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7962" y="3676650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7962" y="4167187"/>
            <a:ext cx="20002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7962" y="4657725"/>
            <a:ext cx="200025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Dvě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strany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jedné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mince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997868"/>
            <a:ext cx="35242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3875" y="1997868"/>
            <a:ext cx="35242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6250" y="1997868"/>
            <a:ext cx="352425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/>
          <p:nvPr/>
        </p:nvSpPr>
        <p:spPr>
          <a:xfrm>
            <a:off x="571500" y="5236368"/>
            <a:ext cx="11049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1" i="0" u="none" strike="noStrike" cap="none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Důležité: Pravomoci musí být jasně popsány a všem srozumitelné.</a:t>
            </a:r>
            <a:endParaRPr/>
          </a:p>
        </p:txBody>
      </p:sp>
      <p:sp>
        <p:nvSpPr>
          <p:cNvPr id="200" name="Google Shape;200;p22"/>
          <p:cNvSpPr txBox="1"/>
          <p:nvPr/>
        </p:nvSpPr>
        <p:spPr>
          <a:xfrm>
            <a:off x="914400" y="3045618"/>
            <a:ext cx="2980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Shromáždění / VH</a:t>
            </a:r>
            <a:endParaRPr/>
          </a:p>
        </p:txBody>
      </p:sp>
      <p:sp>
        <p:nvSpPr>
          <p:cNvPr id="201" name="Google Shape;201;p22"/>
          <p:cNvSpPr txBox="1"/>
          <p:nvPr/>
        </p:nvSpPr>
        <p:spPr>
          <a:xfrm>
            <a:off x="4676775" y="3045618"/>
            <a:ext cx="2980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Rada / Předseda</a:t>
            </a:r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8439150" y="3045618"/>
            <a:ext cx="2980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Manažer / Tým</a:t>
            </a:r>
            <a:endParaRPr/>
          </a:p>
        </p:txBody>
      </p:sp>
      <p:pic>
        <p:nvPicPr>
          <p:cNvPr id="203" name="Google Shape;203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2388393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1009650" y="3531393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05" name="Google Shape;205;p22"/>
          <p:cNvSpPr txBox="1"/>
          <p:nvPr/>
        </p:nvSpPr>
        <p:spPr>
          <a:xfrm>
            <a:off x="1104900" y="3531393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Strategické otázky</a:t>
            </a:r>
            <a:endParaRPr/>
          </a:p>
        </p:txBody>
      </p:sp>
      <p:sp>
        <p:nvSpPr>
          <p:cNvPr id="206" name="Google Shape;206;p22"/>
          <p:cNvSpPr txBox="1"/>
          <p:nvPr/>
        </p:nvSpPr>
        <p:spPr>
          <a:xfrm>
            <a:off x="1009650" y="3864768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07" name="Google Shape;207;p22"/>
          <p:cNvSpPr txBox="1"/>
          <p:nvPr/>
        </p:nvSpPr>
        <p:spPr>
          <a:xfrm>
            <a:off x="1104900" y="3864768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Klíčové projekty</a:t>
            </a: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1009650" y="4198143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09" name="Google Shape;209;p22"/>
          <p:cNvSpPr txBox="1"/>
          <p:nvPr/>
        </p:nvSpPr>
        <p:spPr>
          <a:xfrm>
            <a:off x="1104900" y="4198143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Schvalování rozpočtu</a:t>
            </a:r>
            <a:endParaRPr/>
          </a:p>
        </p:txBody>
      </p:sp>
      <p:pic>
        <p:nvPicPr>
          <p:cNvPr id="210" name="Google Shape;210;p2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6775" y="2388393"/>
            <a:ext cx="533400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/>
        </p:nvSpPr>
        <p:spPr>
          <a:xfrm>
            <a:off x="4772025" y="3531393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12" name="Google Shape;212;p22"/>
          <p:cNvSpPr txBox="1"/>
          <p:nvPr/>
        </p:nvSpPr>
        <p:spPr>
          <a:xfrm>
            <a:off x="4867275" y="3531393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Operativní řízení</a:t>
            </a:r>
            <a:endParaRPr/>
          </a:p>
        </p:txBody>
      </p:sp>
      <p:sp>
        <p:nvSpPr>
          <p:cNvPr id="213" name="Google Shape;213;p22"/>
          <p:cNvSpPr txBox="1"/>
          <p:nvPr/>
        </p:nvSpPr>
        <p:spPr>
          <a:xfrm>
            <a:off x="4772025" y="3864768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14" name="Google Shape;214;p22"/>
          <p:cNvSpPr txBox="1"/>
          <p:nvPr/>
        </p:nvSpPr>
        <p:spPr>
          <a:xfrm>
            <a:off x="4867275" y="3864768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Koordinace postupu</a:t>
            </a:r>
            <a:endParaRPr/>
          </a:p>
        </p:txBody>
      </p:sp>
      <p:sp>
        <p:nvSpPr>
          <p:cNvPr id="215" name="Google Shape;215;p22"/>
          <p:cNvSpPr txBox="1"/>
          <p:nvPr/>
        </p:nvSpPr>
        <p:spPr>
          <a:xfrm>
            <a:off x="4772025" y="4198143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16" name="Google Shape;216;p22"/>
          <p:cNvSpPr txBox="1"/>
          <p:nvPr/>
        </p:nvSpPr>
        <p:spPr>
          <a:xfrm>
            <a:off x="4867275" y="4198143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Mezi zasedáními</a:t>
            </a:r>
            <a:endParaRPr/>
          </a:p>
        </p:txBody>
      </p:sp>
      <p:pic>
        <p:nvPicPr>
          <p:cNvPr id="217" name="Google Shape;217;p2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39150" y="2388393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8534400" y="3531393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19" name="Google Shape;219;p22"/>
          <p:cNvSpPr txBox="1"/>
          <p:nvPr/>
        </p:nvSpPr>
        <p:spPr>
          <a:xfrm>
            <a:off x="8629650" y="3531393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Příprava podkladů</a:t>
            </a:r>
            <a:endParaRPr/>
          </a:p>
        </p:txBody>
      </p:sp>
      <p:sp>
        <p:nvSpPr>
          <p:cNvPr id="220" name="Google Shape;220;p22"/>
          <p:cNvSpPr txBox="1"/>
          <p:nvPr/>
        </p:nvSpPr>
        <p:spPr>
          <a:xfrm>
            <a:off x="8534400" y="3864768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21" name="Google Shape;221;p22"/>
          <p:cNvSpPr txBox="1"/>
          <p:nvPr/>
        </p:nvSpPr>
        <p:spPr>
          <a:xfrm>
            <a:off x="8629650" y="3864768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Realizace aktivit</a:t>
            </a:r>
            <a:endParaRPr/>
          </a:p>
        </p:txBody>
      </p:sp>
      <p:sp>
        <p:nvSpPr>
          <p:cNvPr id="222" name="Google Shape;222;p22"/>
          <p:cNvSpPr txBox="1"/>
          <p:nvPr/>
        </p:nvSpPr>
        <p:spPr>
          <a:xfrm>
            <a:off x="8534400" y="4198143"/>
            <a:ext cx="95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8629650" y="4198143"/>
            <a:ext cx="26481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Každodenní chod</a:t>
            </a:r>
            <a:endParaRPr/>
          </a:p>
        </p:txBody>
      </p:sp>
      <p:sp>
        <p:nvSpPr>
          <p:cNvPr id="224" name="Google Shape;224;p22"/>
          <p:cNvSpPr txBox="1"/>
          <p:nvPr/>
        </p:nvSpPr>
        <p:spPr>
          <a:xfrm>
            <a:off x="800100" y="575357"/>
            <a:ext cx="113613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Kdo</a:t>
            </a:r>
            <a:r>
              <a:rPr lang="en-US" sz="28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rozhoduje</a:t>
            </a:r>
            <a:r>
              <a:rPr lang="en-US" sz="28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kdo</a:t>
            </a:r>
            <a:r>
              <a:rPr lang="en-US" sz="28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realizuje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25" name="Google Shape;225;p22"/>
          <p:cNvSpPr/>
          <p:nvPr/>
        </p:nvSpPr>
        <p:spPr>
          <a:xfrm>
            <a:off x="571500" y="571500"/>
            <a:ext cx="76200" cy="543000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890712"/>
            <a:ext cx="5286375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1890712"/>
            <a:ext cx="5286375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 txBox="1"/>
          <p:nvPr/>
        </p:nvSpPr>
        <p:spPr>
          <a:xfrm>
            <a:off x="6334125" y="2600325"/>
            <a:ext cx="528637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Manažer stojí uprostřed a musí ovládat dva jazyky:</a:t>
            </a:r>
            <a:endParaRPr/>
          </a:p>
        </p:txBody>
      </p:sp>
      <p:sp>
        <p:nvSpPr>
          <p:cNvPr id="251" name="Google Shape;251;p22"/>
          <p:cNvSpPr/>
          <p:nvPr/>
        </p:nvSpPr>
        <p:spPr>
          <a:xfrm>
            <a:off x="6334125" y="4800600"/>
            <a:ext cx="5286375" cy="57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2"/>
          <p:cNvSpPr txBox="1"/>
          <p:nvPr/>
        </p:nvSpPr>
        <p:spPr>
          <a:xfrm>
            <a:off x="6524625" y="4991100"/>
            <a:ext cx="4905375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Hlavní kompetence: Přeložit přání starostů do realizovatelných projektů. </a:t>
            </a: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6334125" y="4800600"/>
            <a:ext cx="47625" cy="571500"/>
          </a:xfrm>
          <a:prstGeom prst="rect">
            <a:avLst/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2"/>
          <p:cNvSpPr txBox="1"/>
          <p:nvPr/>
        </p:nvSpPr>
        <p:spPr>
          <a:xfrm>
            <a:off x="6762750" y="3171825"/>
            <a:ext cx="485775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Politický:</a:t>
            </a: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Vize, přínos pro voliče, emoce a regionální priority.</a:t>
            </a:r>
            <a:endParaRPr/>
          </a:p>
        </p:txBody>
      </p:sp>
      <p:sp>
        <p:nvSpPr>
          <p:cNvPr id="255" name="Google Shape;255;p22"/>
          <p:cNvSpPr txBox="1"/>
          <p:nvPr/>
        </p:nvSpPr>
        <p:spPr>
          <a:xfrm>
            <a:off x="6762750" y="3962400"/>
            <a:ext cx="4857750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75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Odborný:</a:t>
            </a:r>
            <a:r>
              <a:rPr lang="en-US" sz="15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Legislativa, termíny, dotační pravidla a rozpočet.</a:t>
            </a:r>
            <a:endParaRPr/>
          </a:p>
        </p:txBody>
      </p:sp>
      <p:pic>
        <p:nvPicPr>
          <p:cNvPr id="256" name="Google Shape;256;p22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4125" y="3200400"/>
            <a:ext cx="2857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4125" y="3990975"/>
            <a:ext cx="17145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2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Manažer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jako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„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tlumočník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“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59" name="Google Shape;259;p22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"/>
          <p:cNvSpPr txBox="1"/>
          <p:nvPr/>
        </p:nvSpPr>
        <p:spPr>
          <a:xfrm>
            <a:off x="4538067" y="2795587"/>
            <a:ext cx="53728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Písemně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definovat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role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orgánů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svazku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 dirty="0"/>
          </a:p>
        </p:txBody>
      </p:sp>
      <p:sp>
        <p:nvSpPr>
          <p:cNvPr id="349" name="Google Shape;349;p29"/>
          <p:cNvSpPr txBox="1"/>
          <p:nvPr/>
        </p:nvSpPr>
        <p:spPr>
          <a:xfrm>
            <a:off x="4538067" y="3224212"/>
            <a:ext cx="53728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Oddělit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rozhodování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od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realizace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 dirty="0"/>
          </a:p>
        </p:txBody>
      </p:sp>
      <p:sp>
        <p:nvSpPr>
          <p:cNvPr id="350" name="Google Shape;350;p29"/>
          <p:cNvSpPr txBox="1"/>
          <p:nvPr/>
        </p:nvSpPr>
        <p:spPr>
          <a:xfrm>
            <a:off x="4538066" y="3603540"/>
            <a:ext cx="4630985" cy="34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Pravidelně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komunikovat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očekávání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limity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351" name="Google Shape;351;p29"/>
          <p:cNvSpPr txBox="1"/>
          <p:nvPr/>
        </p:nvSpPr>
        <p:spPr>
          <a:xfrm>
            <a:off x="4538066" y="4020963"/>
            <a:ext cx="5582963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Posilovat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roli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manažera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jako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koordinátora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352" name="Google Shape;352;p29"/>
          <p:cNvSpPr txBox="1"/>
          <p:nvPr/>
        </p:nvSpPr>
        <p:spPr>
          <a:xfrm>
            <a:off x="4538067" y="4438387"/>
            <a:ext cx="53728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Pravidelně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vracet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ke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společným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cílům</a:t>
            </a:r>
            <a:r>
              <a:rPr lang="en-US" sz="16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600" dirty="0"/>
          </a:p>
        </p:txBody>
      </p:sp>
      <p:pic>
        <p:nvPicPr>
          <p:cNvPr id="353" name="Google Shape;353;p2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7068" y="2828925"/>
            <a:ext cx="321968" cy="31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7067" y="3257550"/>
            <a:ext cx="247786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7067" y="3716164"/>
            <a:ext cx="247786" cy="18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7067" y="4032166"/>
            <a:ext cx="321968" cy="30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57066" y="4460791"/>
            <a:ext cx="247787" cy="30170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9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Jak nastavit role a odpovědnosti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359" name="Google Shape;359;p29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235696"/>
            <a:ext cx="2547937" cy="338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5187" y="2235696"/>
            <a:ext cx="2547937" cy="338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8875" y="2235696"/>
            <a:ext cx="2547937" cy="338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2562" y="2235696"/>
            <a:ext cx="2547937" cy="338673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917852" y="3435846"/>
            <a:ext cx="185523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Personál</a:t>
            </a:r>
            <a:endParaRPr/>
          </a:p>
        </p:txBody>
      </p:sp>
      <p:sp>
        <p:nvSpPr>
          <p:cNvPr id="96" name="Google Shape;96;p14"/>
          <p:cNvSpPr txBox="1"/>
          <p:nvPr/>
        </p:nvSpPr>
        <p:spPr>
          <a:xfrm>
            <a:off x="962025" y="4016876"/>
            <a:ext cx="1722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Klíčem jsou lidé se správným nastavením.</a:t>
            </a: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3751540" y="3435846"/>
            <a:ext cx="185523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Znalosti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3795700" y="4016876"/>
            <a:ext cx="1855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Odbornost v legislativě a procesech.</a:t>
            </a: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6585227" y="3435846"/>
            <a:ext cx="185523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Zájem</a:t>
            </a:r>
            <a:endParaRPr/>
          </a:p>
        </p:txBody>
      </p:sp>
      <p:sp>
        <p:nvSpPr>
          <p:cNvPr id="100" name="Google Shape;100;p14"/>
          <p:cNvSpPr txBox="1"/>
          <p:nvPr/>
        </p:nvSpPr>
        <p:spPr>
          <a:xfrm>
            <a:off x="6629400" y="4016871"/>
            <a:ext cx="1766887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Chuť a radost z práce pro region.</a:t>
            </a: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9418915" y="3435846"/>
            <a:ext cx="1855231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Vnější vlivy</a:t>
            </a:r>
            <a:endParaRPr/>
          </a:p>
        </p:txBody>
      </p:sp>
      <p:sp>
        <p:nvSpPr>
          <p:cNvPr id="102" name="Google Shape;102;p14"/>
          <p:cNvSpPr txBox="1"/>
          <p:nvPr/>
        </p:nvSpPr>
        <p:spPr>
          <a:xfrm>
            <a:off x="9463075" y="4016877"/>
            <a:ext cx="18552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Podpora členských obcí </a:t>
            </a:r>
            <a:r>
              <a:rPr lang="en-US" sz="165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legislativy.</a:t>
            </a:r>
            <a:endParaRPr/>
          </a:p>
        </p:txBody>
      </p:sp>
      <p:pic>
        <p:nvPicPr>
          <p:cNvPr id="103" name="Google Shape;103;p1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5431" y="2673846"/>
            <a:ext cx="60007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1031" y="2673846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74718" y="2673846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46493" y="2673846"/>
            <a:ext cx="600075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/>
          <p:nvPr/>
        </p:nvSpPr>
        <p:spPr>
          <a:xfrm>
            <a:off x="176925" y="5131268"/>
            <a:ext cx="1570200" cy="1553819"/>
          </a:xfrm>
          <a:prstGeom prst="roundRect">
            <a:avLst>
              <a:gd name="adj" fmla="val 50000"/>
            </a:avLst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800100" y="571500"/>
            <a:ext cx="113613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4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podmínky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r>
              <a:rPr lang="en-US" sz="2850" b="1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dobrého</a:t>
            </a:r>
            <a:r>
              <a:rPr lang="en-US" sz="2850" b="1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”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svazku</a:t>
            </a:r>
            <a:endParaRPr lang="en-US" sz="2850" dirty="0">
              <a:solidFill>
                <a:schemeClr val="bg2"/>
              </a:solidFill>
            </a:endParaRPr>
          </a:p>
        </p:txBody>
      </p:sp>
      <p:sp>
        <p:nvSpPr>
          <p:cNvPr id="109" name="Google Shape;109;p14"/>
          <p:cNvSpPr/>
          <p:nvPr/>
        </p:nvSpPr>
        <p:spPr>
          <a:xfrm>
            <a:off x="571500" y="571500"/>
            <a:ext cx="76200" cy="6191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647950"/>
            <a:ext cx="5286375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2647950"/>
            <a:ext cx="5286375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0"/>
          <p:cNvSpPr txBox="1"/>
          <p:nvPr/>
        </p:nvSpPr>
        <p:spPr>
          <a:xfrm>
            <a:off x="866775" y="2990850"/>
            <a:ext cx="493061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55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50" b="1" i="0" u="none" strike="noStrike" cap="none" dirty="0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  <a:r>
              <a:rPr lang="en-US" sz="1650" b="1" i="0" u="none" strike="noStrike" cap="none" dirty="0" err="1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NEznamená</a:t>
            </a:r>
            <a:endParaRPr dirty="0"/>
          </a:p>
        </p:txBody>
      </p:sp>
      <p:sp>
        <p:nvSpPr>
          <p:cNvPr id="367" name="Google Shape;367;p30"/>
          <p:cNvSpPr txBox="1"/>
          <p:nvPr/>
        </p:nvSpPr>
        <p:spPr>
          <a:xfrm>
            <a:off x="6629400" y="2990850"/>
            <a:ext cx="493061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955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50" b="1" i="0" u="none" strike="noStrike" cap="none" dirty="0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50" b="1" i="0" u="none" strike="noStrike" cap="none" dirty="0" err="1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ZNamená</a:t>
            </a:r>
            <a:endParaRPr dirty="0"/>
          </a:p>
        </p:txBody>
      </p:sp>
      <p:pic>
        <p:nvPicPr>
          <p:cNvPr id="368" name="Google Shape;368;p3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775" y="3038475"/>
            <a:ext cx="209550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0"/>
          <p:cNvSpPr txBox="1"/>
          <p:nvPr/>
        </p:nvSpPr>
        <p:spPr>
          <a:xfrm>
            <a:off x="1247775" y="3476625"/>
            <a:ext cx="43148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Nadměrnou administrativu</a:t>
            </a:r>
            <a:endParaRPr/>
          </a:p>
        </p:txBody>
      </p:sp>
      <p:sp>
        <p:nvSpPr>
          <p:cNvPr id="370" name="Google Shape;370;p30"/>
          <p:cNvSpPr txBox="1"/>
          <p:nvPr/>
        </p:nvSpPr>
        <p:spPr>
          <a:xfrm>
            <a:off x="1247775" y="3905250"/>
            <a:ext cx="43148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Složité</a:t>
            </a:r>
            <a:r>
              <a:rPr lang="en-US" sz="150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směrnice</a:t>
            </a:r>
            <a:endParaRPr dirty="0"/>
          </a:p>
        </p:txBody>
      </p:sp>
      <p:sp>
        <p:nvSpPr>
          <p:cNvPr id="371" name="Google Shape;371;p30"/>
          <p:cNvSpPr txBox="1"/>
          <p:nvPr/>
        </p:nvSpPr>
        <p:spPr>
          <a:xfrm>
            <a:off x="1247775" y="4333875"/>
            <a:ext cx="43148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Byrokratické zatížení</a:t>
            </a:r>
            <a:endParaRPr/>
          </a:p>
        </p:txBody>
      </p:sp>
      <p:pic>
        <p:nvPicPr>
          <p:cNvPr id="372" name="Google Shape;372;p3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9400" y="3038475"/>
            <a:ext cx="209550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0"/>
          <p:cNvSpPr txBox="1"/>
          <p:nvPr/>
        </p:nvSpPr>
        <p:spPr>
          <a:xfrm>
            <a:off x="7010400" y="3476625"/>
            <a:ext cx="43148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Jasné cíle a priority</a:t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7010400" y="3905250"/>
            <a:ext cx="43148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Realistické plánování</a:t>
            </a:r>
            <a:endParaRPr/>
          </a:p>
        </p:txBody>
      </p:sp>
      <p:sp>
        <p:nvSpPr>
          <p:cNvPr id="375" name="Google Shape;375;p30"/>
          <p:cNvSpPr txBox="1"/>
          <p:nvPr/>
        </p:nvSpPr>
        <p:spPr>
          <a:xfrm>
            <a:off x="7010400" y="4333875"/>
            <a:ext cx="43148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Průběžnou komunikaci</a:t>
            </a:r>
            <a:endParaRPr/>
          </a:p>
        </p:txBody>
      </p:sp>
      <p:pic>
        <p:nvPicPr>
          <p:cNvPr id="376" name="Google Shape;376;p3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775" y="3509962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775" y="3938587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775" y="4367212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29400" y="3509962"/>
            <a:ext cx="2095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29400" y="3938587"/>
            <a:ext cx="180975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29400" y="4367212"/>
            <a:ext cx="266700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0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Profesionalita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≠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složité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procesy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83" name="Google Shape;383;p30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695575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857625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5019675"/>
            <a:ext cx="110490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 txBox="1"/>
          <p:nvPr/>
        </p:nvSpPr>
        <p:spPr>
          <a:xfrm>
            <a:off x="571500" y="1971675"/>
            <a:ext cx="110490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Vědí všichni aktéři, co je jejich úkolem?</a:t>
            </a:r>
            <a:endParaRPr dirty="0"/>
          </a:p>
        </p:txBody>
      </p:sp>
      <p:sp>
        <p:nvSpPr>
          <p:cNvPr id="232" name="Google Shape;232;p21"/>
          <p:cNvSpPr/>
          <p:nvPr/>
        </p:nvSpPr>
        <p:spPr>
          <a:xfrm>
            <a:off x="876300" y="294322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10B98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876300" y="41052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F59E0B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/>
          <p:nvPr/>
        </p:nvSpPr>
        <p:spPr>
          <a:xfrm>
            <a:off x="876300" y="526732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EF444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1638300" y="2914650"/>
            <a:ext cx="7540942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 dirty="0" err="1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Máme</a:t>
            </a:r>
            <a:r>
              <a:rPr lang="en-US" sz="1404" b="1" i="0" u="none" strike="noStrike" cap="none" dirty="0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04" b="1" i="0" u="none" strike="noStrike" cap="none" dirty="0" err="1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jasno</a:t>
            </a:r>
            <a:endParaRPr dirty="0"/>
          </a:p>
        </p:txBody>
      </p:sp>
      <p:sp>
        <p:nvSpPr>
          <p:cNvPr id="236" name="Google Shape;236;p21"/>
          <p:cNvSpPr txBox="1"/>
          <p:nvPr/>
        </p:nvSpPr>
        <p:spPr>
          <a:xfrm>
            <a:off x="1638300" y="3238500"/>
            <a:ext cx="7787054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Existují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popsaná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pravidla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která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všichni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znají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respektují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Kompetenční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spory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prakticky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neexistují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37" name="Google Shape;237;p21"/>
          <p:cNvSpPr txBox="1"/>
          <p:nvPr/>
        </p:nvSpPr>
        <p:spPr>
          <a:xfrm>
            <a:off x="1638300" y="4076700"/>
            <a:ext cx="7400925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 dirty="0" err="1">
                <a:solidFill>
                  <a:srgbClr val="B45309"/>
                </a:solidFill>
                <a:latin typeface="Poppins"/>
                <a:ea typeface="Poppins"/>
                <a:cs typeface="Poppins"/>
                <a:sym typeface="Poppins"/>
              </a:rPr>
              <a:t>Občasné</a:t>
            </a:r>
            <a:r>
              <a:rPr lang="en-US" sz="1404" b="1" i="0" u="none" strike="noStrike" cap="none" dirty="0">
                <a:solidFill>
                  <a:srgbClr val="B4530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04" b="1" i="0" u="none" strike="noStrike" cap="none" dirty="0" err="1">
                <a:solidFill>
                  <a:srgbClr val="B45309"/>
                </a:solidFill>
                <a:latin typeface="Poppins"/>
                <a:ea typeface="Poppins"/>
                <a:cs typeface="Poppins"/>
                <a:sym typeface="Poppins"/>
              </a:rPr>
              <a:t>šumy</a:t>
            </a:r>
            <a:endParaRPr dirty="0"/>
          </a:p>
        </p:txBody>
      </p:sp>
      <p:sp>
        <p:nvSpPr>
          <p:cNvPr id="238" name="Google Shape;238;p21"/>
          <p:cNvSpPr txBox="1"/>
          <p:nvPr/>
        </p:nvSpPr>
        <p:spPr>
          <a:xfrm>
            <a:off x="1638300" y="4400551"/>
            <a:ext cx="7916008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Role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známe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ale v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krizích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hranice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stírají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Dochází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k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překrývání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pravomocí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manažera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předsedy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39" name="Google Shape;239;p21"/>
          <p:cNvSpPr txBox="1"/>
          <p:nvPr/>
        </p:nvSpPr>
        <p:spPr>
          <a:xfrm>
            <a:off x="1638300" y="5267325"/>
            <a:ext cx="8431210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 dirty="0" err="1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Potřebujeme</a:t>
            </a:r>
            <a:r>
              <a:rPr lang="en-US" sz="1404" b="1" i="0" u="none" strike="noStrike" cap="none" dirty="0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04" b="1" i="0" u="none" strike="noStrike" cap="none" dirty="0" err="1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systém</a:t>
            </a:r>
            <a:r>
              <a:rPr lang="cs-CZ" sz="1404" b="1" i="0" u="none" strike="noStrike" cap="none" dirty="0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, CHAOS</a:t>
            </a:r>
            <a:endParaRPr dirty="0"/>
          </a:p>
        </p:txBody>
      </p:sp>
      <p:sp>
        <p:nvSpPr>
          <p:cNvPr id="240" name="Google Shape;240;p21"/>
          <p:cNvSpPr txBox="1"/>
          <p:nvPr/>
        </p:nvSpPr>
        <p:spPr>
          <a:xfrm>
            <a:off x="1638300" y="5562601"/>
            <a:ext cx="8560777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Není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jasné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kdo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čem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rozhoduje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Manažer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často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řeší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věci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bez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mandátu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nebo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starostové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zasahují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operativy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41" name="Google Shape;241;p21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SEMAFOR: JASNOST ROLÍ A ODPOVĚDNOSTÍ</a:t>
            </a:r>
            <a:endParaRPr/>
          </a:p>
        </p:txBody>
      </p:sp>
      <p:sp>
        <p:nvSpPr>
          <p:cNvPr id="242" name="Google Shape;242;p21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5524500" y="2457450"/>
            <a:ext cx="1143000" cy="762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1415414" y="2724150"/>
            <a:ext cx="936117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Realita malého svazku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1638300" y="4057650"/>
            <a:ext cx="8915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Jak funguje společenství v "rodinném" modelu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4937" y="2081212"/>
            <a:ext cx="3619500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1137" y="2157412"/>
            <a:ext cx="34671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6334125" y="2705100"/>
            <a:ext cx="5550693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Model "Rodinná firma"</a:t>
            </a:r>
            <a:endParaRPr/>
          </a:p>
        </p:txBody>
      </p:sp>
      <p:sp>
        <p:nvSpPr>
          <p:cNvPr id="102" name="Google Shape;102;p15"/>
          <p:cNvSpPr txBox="1"/>
          <p:nvPr/>
        </p:nvSpPr>
        <p:spPr>
          <a:xfrm>
            <a:off x="5987846" y="3105151"/>
            <a:ext cx="5286376" cy="93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Typický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malý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svazek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cs-CZ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–</a:t>
            </a:r>
            <a:r>
              <a:rPr lang="cs-CZ" sz="135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15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obcí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stojí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osobních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vztazích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Centrem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není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kancelář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ale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stůl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zasedačce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kde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starostové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řeší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vše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od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traktoru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čističku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03" name="Google Shape;103;p15"/>
          <p:cNvSpPr txBox="1"/>
          <p:nvPr/>
        </p:nvSpPr>
        <p:spPr>
          <a:xfrm>
            <a:off x="5987847" y="4218039"/>
            <a:ext cx="5632654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Tento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model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vyniká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vysokou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důvěrou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rychlostí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rozhodování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"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podáním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ruky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", ale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naráží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limity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odbornosti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350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administrativní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zátěži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04" name="Google Shape;104;p15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Podoba malého svazku</a:t>
            </a: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571500" y="571500"/>
            <a:ext cx="95250" cy="54292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2;p21">
            <a:extLst>
              <a:ext uri="{FF2B5EF4-FFF2-40B4-BE49-F238E27FC236}">
                <a16:creationId xmlns:a16="http://schemas.microsoft.com/office/drawing/2014/main" id="{07D10EE3-0F05-7FF6-EDD9-26EE05EA020B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543175"/>
            <a:ext cx="3492549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543175"/>
            <a:ext cx="3492549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543175"/>
            <a:ext cx="3492549" cy="2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866775" y="3486150"/>
            <a:ext cx="304709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Minimalismus</a:t>
            </a:r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866775" y="4029075"/>
            <a:ext cx="290199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Často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bez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stálých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zaměstnanců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 Starosta je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politikem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manažerem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odborníkem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vše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najednou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15" name="Google Shape;115;p16"/>
          <p:cNvSpPr txBox="1"/>
          <p:nvPr/>
        </p:nvSpPr>
        <p:spPr>
          <a:xfrm>
            <a:off x="4645074" y="3486150"/>
            <a:ext cx="304709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Multifunkčnost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4645074" y="4029075"/>
            <a:ext cx="290199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Sdílení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techniky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mulčovače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traktory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)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společné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nákupy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energií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jako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hlavní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tmel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svazku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17" name="Google Shape;117;p16"/>
          <p:cNvSpPr txBox="1"/>
          <p:nvPr/>
        </p:nvSpPr>
        <p:spPr>
          <a:xfrm>
            <a:off x="8423374" y="3486150"/>
            <a:ext cx="304709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Odborný dluh</a:t>
            </a:r>
            <a:endParaRPr/>
          </a:p>
        </p:txBody>
      </p:sp>
      <p:sp>
        <p:nvSpPr>
          <p:cNvPr id="118" name="Google Shape;118;p16"/>
          <p:cNvSpPr txBox="1"/>
          <p:nvPr/>
        </p:nvSpPr>
        <p:spPr>
          <a:xfrm>
            <a:off x="8423374" y="4029075"/>
            <a:ext cx="290199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Neschopnost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sledovat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bleskové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změny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legislativě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dotačních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titulech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bez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profi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servisu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119" name="Google Shape;119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775" y="2876550"/>
            <a:ext cx="3333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074" y="2876550"/>
            <a:ext cx="4762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374" y="2876550"/>
            <a:ext cx="47625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Charakteristika a výzvy</a:t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571500" y="571500"/>
            <a:ext cx="95250" cy="54292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2;p21">
            <a:extLst>
              <a:ext uri="{FF2B5EF4-FFF2-40B4-BE49-F238E27FC236}">
                <a16:creationId xmlns:a16="http://schemas.microsoft.com/office/drawing/2014/main" id="{B8124FCF-8BA4-037F-05A3-7FA6B060C4E6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695450"/>
            <a:ext cx="110490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/>
        </p:nvSpPr>
        <p:spPr>
          <a:xfrm>
            <a:off x="5524500" y="2457450"/>
            <a:ext cx="1143000" cy="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895350" y="2724150"/>
            <a:ext cx="10401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Cesta k "mašině"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1143000" y="4057650"/>
            <a:ext cx="9906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5 pilířů transformace svazku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125" y="1233487"/>
            <a:ext cx="5286375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571500" y="2833687"/>
            <a:ext cx="5550693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Konec šanonů v hlavě</a:t>
            </a:r>
            <a:endParaRPr/>
          </a:p>
        </p:txBody>
      </p:sp>
      <p:sp>
        <p:nvSpPr>
          <p:cNvPr id="138" name="Google Shape;138;p18"/>
          <p:cNvSpPr txBox="1"/>
          <p:nvPr/>
        </p:nvSpPr>
        <p:spPr>
          <a:xfrm>
            <a:off x="571500" y="3376612"/>
            <a:ext cx="5286375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Mašina má data v cloudu. Přechod na sdílená úložiště (Teams/Google) zajišťuje, že smlouvy a projekty jsou přístupné všem, i když se změní starosta.</a:t>
            </a:r>
            <a:endParaRPr/>
          </a:p>
        </p:txBody>
      </p:sp>
      <p:sp>
        <p:nvSpPr>
          <p:cNvPr id="139" name="Google Shape;139;p18"/>
          <p:cNvSpPr txBox="1"/>
          <p:nvPr/>
        </p:nvSpPr>
        <p:spPr>
          <a:xfrm>
            <a:off x="571500" y="4291012"/>
            <a:ext cx="52863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Pasportizace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majetku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Digitální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evidence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všeho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co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spravujeme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Pokud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nevíme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co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přesně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máme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nemůžeme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to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profesionálně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řídit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140" name="Google Shape;140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233487"/>
            <a:ext cx="5286375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762000" y="309562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Paměť a digitalizace</a:t>
            </a:r>
            <a:endParaRPr/>
          </a:p>
        </p:txBody>
      </p:sp>
      <p:sp>
        <p:nvSpPr>
          <p:cNvPr id="2" name="Google Shape;242;p21">
            <a:extLst>
              <a:ext uri="{FF2B5EF4-FFF2-40B4-BE49-F238E27FC236}">
                <a16:creationId xmlns:a16="http://schemas.microsoft.com/office/drawing/2014/main" id="{30D1E640-0192-8DE4-1F5C-0E5534C735A2}"/>
              </a:ext>
            </a:extLst>
          </p:cNvPr>
          <p:cNvSpPr/>
          <p:nvPr/>
        </p:nvSpPr>
        <p:spPr>
          <a:xfrm>
            <a:off x="571500" y="227371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543175"/>
            <a:ext cx="3492549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543175"/>
            <a:ext cx="3492549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543175"/>
            <a:ext cx="3492549" cy="269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866775" y="3486150"/>
            <a:ext cx="304709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Létající manažer</a:t>
            </a: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866775" y="4029075"/>
            <a:ext cx="290199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Sdílený administrátor napříč svazky řeší legislativu, GDPR a zakázky. Starostové řídí, odborníci konají.</a:t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4645074" y="3486150"/>
            <a:ext cx="304709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Standardy (SLA)</a:t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4645074" y="4029075"/>
            <a:ext cx="290199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Jasná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pravidla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 Co se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stane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když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rozbije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technika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Kdo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volá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servis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Jasné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procesy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místo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"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kafe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diskusí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".</a:t>
            </a:r>
            <a:endParaRPr dirty="0"/>
          </a:p>
        </p:txBody>
      </p:sp>
      <p:sp>
        <p:nvSpPr>
          <p:cNvPr id="154" name="Google Shape;154;p19"/>
          <p:cNvSpPr txBox="1"/>
          <p:nvPr/>
        </p:nvSpPr>
        <p:spPr>
          <a:xfrm>
            <a:off x="8423374" y="3486150"/>
            <a:ext cx="304709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Reporting</a:t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8423374" y="4029075"/>
            <a:ext cx="2901999" cy="7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Pravidelné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zprávy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pro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zastupitelstva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 „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Svazek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ušetřil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X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korun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zrealizoval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Y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projektů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“.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Budování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důvěry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156" name="Google Shape;156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775" y="2876550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074" y="2876550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3374" y="2876550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Expertíza</a:t>
            </a:r>
            <a:r>
              <a:rPr lang="en-US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285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standardizace</a:t>
            </a:r>
            <a:endParaRPr dirty="0"/>
          </a:p>
        </p:txBody>
      </p:sp>
      <p:sp>
        <p:nvSpPr>
          <p:cNvPr id="160" name="Google Shape;160;p19"/>
          <p:cNvSpPr/>
          <p:nvPr/>
        </p:nvSpPr>
        <p:spPr>
          <a:xfrm>
            <a:off x="571500" y="571500"/>
            <a:ext cx="95250" cy="54292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2;p21">
            <a:extLst>
              <a:ext uri="{FF2B5EF4-FFF2-40B4-BE49-F238E27FC236}">
                <a16:creationId xmlns:a16="http://schemas.microsoft.com/office/drawing/2014/main" id="{FA511A24-E1F8-12E5-0F1B-ED664E1214B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3825" y="-6548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581332" y="571500"/>
            <a:ext cx="5400675" cy="6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EKONOMICKÁ SÍLA DSO</a:t>
            </a:r>
            <a:r>
              <a:rPr lang="cs-CZ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/SO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571500" y="1675209"/>
            <a:ext cx="5400675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 dirty="0" err="1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Nástroje</a:t>
            </a:r>
            <a:r>
              <a:rPr lang="en-US" sz="1950" b="1" i="0" u="none" strike="noStrike" cap="none" dirty="0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50" b="1" i="0" u="none" strike="noStrike" cap="none" dirty="0" err="1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regionálního</a:t>
            </a:r>
            <a:r>
              <a:rPr lang="en-US" sz="1950" b="1" i="0" u="none" strike="noStrike" cap="none" dirty="0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50" b="1" i="0" u="none" strike="noStrike" cap="none" dirty="0" err="1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rozvoje</a:t>
            </a:r>
            <a:endParaRPr dirty="0"/>
          </a:p>
        </p:txBody>
      </p:sp>
      <p:sp>
        <p:nvSpPr>
          <p:cNvPr id="88" name="Google Shape;88;p13"/>
          <p:cNvSpPr txBox="1"/>
          <p:nvPr/>
        </p:nvSpPr>
        <p:spPr>
          <a:xfrm>
            <a:off x="421557" y="5303043"/>
            <a:ext cx="514350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Svazek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jako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ekonomický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motor,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který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dává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malým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obcím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sílu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velkých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i="0" u="none" strike="noStrike" cap="none" dirty="0" err="1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hráčů</a:t>
            </a:r>
            <a:r>
              <a:rPr lang="en-US" sz="1800" b="1" i="0" u="none" strike="noStrike" cap="none" dirty="0">
                <a:solidFill>
                  <a:srgbClr val="00B0F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dirty="0">
              <a:solidFill>
                <a:srgbClr val="00B0F0"/>
              </a:solidFill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571500" y="5303043"/>
            <a:ext cx="51435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857250" y="2141934"/>
            <a:ext cx="4857750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Svazkové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školství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Společné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investice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kvality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výuky</a:t>
            </a:r>
            <a:r>
              <a:rPr lang="cs-CZ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efektivní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sdílení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provozních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nákladů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škol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857250" y="2736056"/>
            <a:ext cx="4857750" cy="581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Odpadové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hospodářství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Vyšší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vyjednávací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síla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vůči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svozovým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firmám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=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nižší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ceny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pro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občany</a:t>
            </a:r>
            <a:r>
              <a:rPr lang="cs-CZ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vlastní svozová společnost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92" name="Google Shape;92;p13"/>
          <p:cNvSpPr txBox="1"/>
          <p:nvPr/>
        </p:nvSpPr>
        <p:spPr>
          <a:xfrm>
            <a:off x="857250" y="3330178"/>
            <a:ext cx="485775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Veřejné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zakázky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Profesionální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administrace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"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klíč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",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úspora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času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starostů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právní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jistota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93" name="Google Shape;93;p13"/>
          <p:cNvSpPr txBox="1"/>
          <p:nvPr/>
        </p:nvSpPr>
        <p:spPr>
          <a:xfrm>
            <a:off x="857250" y="3924300"/>
            <a:ext cx="485775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Sdílená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infrastruktura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Budování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regionálních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cyklostezek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propojování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obcí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mikroregionu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94" name="Google Shape;94;p13"/>
          <p:cNvSpPr txBox="1"/>
          <p:nvPr/>
        </p:nvSpPr>
        <p:spPr>
          <a:xfrm>
            <a:off x="857250" y="4518421"/>
            <a:ext cx="485775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Sociální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1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bydlení</a:t>
            </a:r>
            <a:r>
              <a:rPr lang="en-US" sz="1350" b="1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Koordinovaný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přístup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k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dostupnosti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bydlení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pro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ohrožené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skupiny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regionu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95" name="Google Shape;95;p1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175271"/>
            <a:ext cx="2381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769393"/>
            <a:ext cx="17145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363515"/>
            <a:ext cx="2190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3957637"/>
            <a:ext cx="2381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500" y="4551759"/>
            <a:ext cx="2381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408EEC6-4B6E-56D6-0EEC-C807CD9973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595648"/>
            <a:ext cx="6477000" cy="5666704"/>
          </a:xfrm>
          <a:prstGeom prst="rect">
            <a:avLst/>
          </a:prstGeom>
        </p:spPr>
      </p:pic>
      <p:sp>
        <p:nvSpPr>
          <p:cNvPr id="4" name="Google Shape;242;p21">
            <a:extLst>
              <a:ext uri="{FF2B5EF4-FFF2-40B4-BE49-F238E27FC236}">
                <a16:creationId xmlns:a16="http://schemas.microsoft.com/office/drawing/2014/main" id="{5AA536B0-B09F-B409-3E3F-EC3F8D7A2FA1}"/>
              </a:ext>
            </a:extLst>
          </p:cNvPr>
          <p:cNvSpPr/>
          <p:nvPr/>
        </p:nvSpPr>
        <p:spPr>
          <a:xfrm>
            <a:off x="421557" y="507897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Google Shape;174;p21"/>
          <p:cNvGraphicFramePr/>
          <p:nvPr>
            <p:extLst>
              <p:ext uri="{D42A27DB-BD31-4B8C-83A1-F6EECF244321}">
                <p14:modId xmlns:p14="http://schemas.microsoft.com/office/powerpoint/2010/main" val="1856744029"/>
              </p:ext>
            </p:extLst>
          </p:nvPr>
        </p:nvGraphicFramePr>
        <p:xfrm>
          <a:off x="571500" y="2600325"/>
          <a:ext cx="11039475" cy="2771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8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Aspekt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3A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Rodinné nastavení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3A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Profesionální mašina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E3A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Rozhodování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Ad hoc, u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stolu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Na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základě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dat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cs-CZ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analýz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Lidé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Starostové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dělají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vše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Starostové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řídí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,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odborníci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konají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Data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 šanonech a e-mailech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 cloudovém systému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1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Komunikace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Neformální, ústní</a:t>
                      </a:r>
                      <a:endParaRPr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Jednotná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350" b="0" i="0" u="none" strike="noStrike" cap="none" dirty="0" err="1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identita</a:t>
                      </a:r>
                      <a:r>
                        <a:rPr lang="en-US" sz="1350" b="0" i="0" u="none" strike="noStrike" cap="none" dirty="0">
                          <a:solidFill>
                            <a:srgbClr val="334155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a reporting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5" name="Google Shape;175;p21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Srovnání: Rodina vs. Mašina</a:t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571500" y="571500"/>
            <a:ext cx="95250" cy="54292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2;p21">
            <a:extLst>
              <a:ext uri="{FF2B5EF4-FFF2-40B4-BE49-F238E27FC236}">
                <a16:creationId xmlns:a16="http://schemas.microsoft.com/office/drawing/2014/main" id="{DF860F5F-45CB-20F2-C346-E822F46A60EA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3A8A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5619750" y="2455664"/>
            <a:ext cx="952500" cy="57150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465296" y="2798564"/>
            <a:ext cx="1126140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Proč mluvit o profesionalizaci?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2286000" y="4017764"/>
            <a:ext cx="7620000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Není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byrokracie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ale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prostředek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ke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zvládání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složité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reality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meziobecní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spolupráce</a:t>
            </a:r>
            <a:r>
              <a:rPr lang="en-US" sz="1650" b="0" i="0" u="none" strike="noStrike" cap="none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/>
          <p:nvPr/>
        </p:nvSpPr>
        <p:spPr>
          <a:xfrm>
            <a:off x="5524500" y="2457450"/>
            <a:ext cx="1143000" cy="76200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2690574" y="2724150"/>
            <a:ext cx="681085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Tvorba</a:t>
            </a:r>
            <a:r>
              <a:rPr lang="en-US" sz="600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0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strategie</a:t>
            </a:r>
            <a:r>
              <a:rPr lang="cs-CZ" sz="600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/>
          </a:p>
        </p:txBody>
      </p:sp>
      <p:sp>
        <p:nvSpPr>
          <p:cNvPr id="183" name="Google Shape;183;p22"/>
          <p:cNvSpPr txBox="1"/>
          <p:nvPr/>
        </p:nvSpPr>
        <p:spPr>
          <a:xfrm>
            <a:off x="2852737" y="4057650"/>
            <a:ext cx="648652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Jak </a:t>
            </a:r>
            <a:r>
              <a:rPr lang="en-US" sz="1800" b="0" i="0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definovat</a:t>
            </a:r>
            <a:r>
              <a:rPr lang="en-US" sz="1800" b="0" i="0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společnou</a:t>
            </a:r>
            <a:r>
              <a:rPr lang="en-US" sz="1800" b="0" i="0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budoucnost</a:t>
            </a:r>
            <a:r>
              <a:rPr lang="cs-CZ" sz="1800" b="0" i="0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ve svazku obcí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/>
          <p:nvPr/>
        </p:nvSpPr>
        <p:spPr>
          <a:xfrm>
            <a:off x="571500" y="4110037"/>
            <a:ext cx="11049000" cy="38100"/>
          </a:xfrm>
          <a:prstGeom prst="rect">
            <a:avLst/>
          </a:prstGeom>
          <a:solidFill>
            <a:srgbClr val="CBD5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521780" y="4414837"/>
            <a:ext cx="208822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Příprava</a:t>
            </a:r>
            <a:endParaRPr/>
          </a:p>
        </p:txBody>
      </p:sp>
      <p:sp>
        <p:nvSpPr>
          <p:cNvPr id="190" name="Google Shape;190;p23"/>
          <p:cNvSpPr txBox="1"/>
          <p:nvPr/>
        </p:nvSpPr>
        <p:spPr>
          <a:xfrm>
            <a:off x="571500" y="4719637"/>
            <a:ext cx="198879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Nastavení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pravidel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komunikačního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plánu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91" name="Google Shape;191;p23"/>
          <p:cNvSpPr txBox="1"/>
          <p:nvPr/>
        </p:nvSpPr>
        <p:spPr>
          <a:xfrm>
            <a:off x="2786795" y="2881312"/>
            <a:ext cx="208822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Analýza</a:t>
            </a:r>
            <a:endParaRPr/>
          </a:p>
        </p:txBody>
      </p:sp>
      <p:sp>
        <p:nvSpPr>
          <p:cNvPr id="192" name="Google Shape;192;p23"/>
          <p:cNvSpPr txBox="1"/>
          <p:nvPr/>
        </p:nvSpPr>
        <p:spPr>
          <a:xfrm>
            <a:off x="2836515" y="3186112"/>
            <a:ext cx="198879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Audit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služeb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dotazníkové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šetření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v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obcích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93" name="Google Shape;193;p23"/>
          <p:cNvSpPr txBox="1"/>
          <p:nvPr/>
        </p:nvSpPr>
        <p:spPr>
          <a:xfrm>
            <a:off x="5051810" y="4414837"/>
            <a:ext cx="208822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Vize</a:t>
            </a:r>
            <a:endParaRPr/>
          </a:p>
        </p:txBody>
      </p:sp>
      <p:sp>
        <p:nvSpPr>
          <p:cNvPr id="194" name="Google Shape;194;p23"/>
          <p:cNvSpPr txBox="1"/>
          <p:nvPr/>
        </p:nvSpPr>
        <p:spPr>
          <a:xfrm>
            <a:off x="5101530" y="4719637"/>
            <a:ext cx="198879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Facilitovaný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workshop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starostů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Politická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shoda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95" name="Google Shape;195;p23"/>
          <p:cNvSpPr txBox="1"/>
          <p:nvPr/>
        </p:nvSpPr>
        <p:spPr>
          <a:xfrm>
            <a:off x="7316825" y="2881312"/>
            <a:ext cx="208822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Návrh</a:t>
            </a:r>
            <a:endParaRPr/>
          </a:p>
        </p:txBody>
      </p:sp>
      <p:sp>
        <p:nvSpPr>
          <p:cNvPr id="196" name="Google Shape;196;p23"/>
          <p:cNvSpPr txBox="1"/>
          <p:nvPr/>
        </p:nvSpPr>
        <p:spPr>
          <a:xfrm>
            <a:off x="7366545" y="3186112"/>
            <a:ext cx="198879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Projektové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karty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rozpočty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indikátory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97" name="Google Shape;197;p23"/>
          <p:cNvSpPr txBox="1"/>
          <p:nvPr/>
        </p:nvSpPr>
        <p:spPr>
          <a:xfrm>
            <a:off x="9581841" y="4424669"/>
            <a:ext cx="2088229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>
                <a:solidFill>
                  <a:srgbClr val="1E40AF"/>
                </a:solidFill>
                <a:latin typeface="Poppins"/>
                <a:ea typeface="Poppins"/>
                <a:cs typeface="Poppins"/>
                <a:sym typeface="Poppins"/>
              </a:rPr>
              <a:t>Monitoring</a:t>
            </a:r>
            <a:endParaRPr dirty="0"/>
          </a:p>
        </p:txBody>
      </p:sp>
      <p:sp>
        <p:nvSpPr>
          <p:cNvPr id="198" name="Google Shape;198;p23"/>
          <p:cNvSpPr txBox="1"/>
          <p:nvPr/>
        </p:nvSpPr>
        <p:spPr>
          <a:xfrm>
            <a:off x="9631560" y="4719637"/>
            <a:ext cx="198879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Půlroční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reporting a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revize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priorit</a:t>
            </a:r>
            <a:r>
              <a:rPr lang="en-US" sz="1350" b="0" i="0" u="none" strike="noStrike" cap="none" dirty="0">
                <a:solidFill>
                  <a:srgbClr val="334155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99" name="Google Shape;199;p23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5 </a:t>
            </a:r>
            <a:r>
              <a:rPr lang="en-US" sz="285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Kroků</a:t>
            </a:r>
            <a:r>
              <a:rPr lang="en-US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k </a:t>
            </a:r>
            <a:r>
              <a:rPr lang="en-US" sz="285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ú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spěš</a:t>
            </a:r>
            <a:r>
              <a:rPr lang="en-US" sz="285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né</a:t>
            </a:r>
            <a:r>
              <a:rPr lang="en-US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strategii</a:t>
            </a:r>
            <a:r>
              <a:rPr lang="cs-CZ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 – budování svazku obcí /SO</a:t>
            </a:r>
            <a:endParaRPr dirty="0"/>
          </a:p>
        </p:txBody>
      </p:sp>
      <p:sp>
        <p:nvSpPr>
          <p:cNvPr id="200" name="Google Shape;200;p23"/>
          <p:cNvSpPr/>
          <p:nvPr/>
        </p:nvSpPr>
        <p:spPr>
          <a:xfrm>
            <a:off x="571500" y="571500"/>
            <a:ext cx="95250" cy="542925"/>
          </a:xfrm>
          <a:prstGeom prst="rect">
            <a:avLst/>
          </a:prstGeom>
          <a:solidFill>
            <a:srgbClr val="10B9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3"/>
          <p:cNvSpPr/>
          <p:nvPr/>
        </p:nvSpPr>
        <p:spPr>
          <a:xfrm>
            <a:off x="1470645" y="4033837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10B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3735660" y="4033837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10B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6000675" y="4033837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10B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8265690" y="4033837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10B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10530706" y="4033837"/>
            <a:ext cx="190500" cy="1905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10B9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2;p21">
            <a:extLst>
              <a:ext uri="{FF2B5EF4-FFF2-40B4-BE49-F238E27FC236}">
                <a16:creationId xmlns:a16="http://schemas.microsoft.com/office/drawing/2014/main" id="{58933AA9-CE22-CEF2-EB33-19A95914ABD5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050256"/>
            <a:ext cx="3555950" cy="368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7950" y="2050256"/>
            <a:ext cx="3555950" cy="368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4400" y="2050256"/>
            <a:ext cx="3555950" cy="368141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0"/>
          <p:cNvSpPr txBox="1"/>
          <p:nvPr/>
        </p:nvSpPr>
        <p:spPr>
          <a:xfrm>
            <a:off x="866775" y="3012281"/>
            <a:ext cx="311367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1. Plán</a:t>
            </a:r>
            <a:endParaRPr/>
          </a:p>
        </p:txBody>
      </p:sp>
      <p:sp>
        <p:nvSpPr>
          <p:cNvPr id="347" name="Google Shape;347;p30"/>
          <p:cNvSpPr/>
          <p:nvPr/>
        </p:nvSpPr>
        <p:spPr>
          <a:xfrm>
            <a:off x="866775" y="3440906"/>
            <a:ext cx="29654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0"/>
          <p:cNvSpPr txBox="1"/>
          <p:nvPr/>
        </p:nvSpPr>
        <p:spPr>
          <a:xfrm>
            <a:off x="866775" y="3574256"/>
            <a:ext cx="2965400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Roční</a:t>
            </a:r>
            <a:r>
              <a:rPr lang="cs-CZ" sz="15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r>
              <a:rPr lang="en-US" sz="15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plán</a:t>
            </a:r>
            <a:r>
              <a:rPr lang="en-US" sz="15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činnosti</a:t>
            </a:r>
            <a:r>
              <a:rPr lang="en-US" sz="15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dirty="0"/>
          </a:p>
        </p:txBody>
      </p:sp>
      <p:sp>
        <p:nvSpPr>
          <p:cNvPr id="349" name="Google Shape;349;p30"/>
          <p:cNvSpPr txBox="1"/>
          <p:nvPr/>
        </p:nvSpPr>
        <p:spPr>
          <a:xfrm>
            <a:off x="866775" y="5036343"/>
            <a:ext cx="2965400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(Důležitá je srozumitelnost, nikoli rozsah.)</a:t>
            </a:r>
            <a:endParaRPr/>
          </a:p>
        </p:txBody>
      </p:sp>
      <p:sp>
        <p:nvSpPr>
          <p:cNvPr id="350" name="Google Shape;350;p30"/>
          <p:cNvSpPr txBox="1"/>
          <p:nvPr/>
        </p:nvSpPr>
        <p:spPr>
          <a:xfrm>
            <a:off x="4613225" y="3012281"/>
            <a:ext cx="311367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2. Priority</a:t>
            </a:r>
            <a:endParaRPr/>
          </a:p>
        </p:txBody>
      </p:sp>
      <p:sp>
        <p:nvSpPr>
          <p:cNvPr id="351" name="Google Shape;351;p30"/>
          <p:cNvSpPr/>
          <p:nvPr/>
        </p:nvSpPr>
        <p:spPr>
          <a:xfrm>
            <a:off x="4613225" y="3440906"/>
            <a:ext cx="29654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0"/>
          <p:cNvSpPr txBox="1"/>
          <p:nvPr/>
        </p:nvSpPr>
        <p:spPr>
          <a:xfrm>
            <a:off x="4613225" y="3574256"/>
            <a:ext cx="29654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Soustředění kapacit:</a:t>
            </a:r>
            <a:endParaRPr/>
          </a:p>
        </p:txBody>
      </p:sp>
      <p:sp>
        <p:nvSpPr>
          <p:cNvPr id="353" name="Google Shape;353;p30"/>
          <p:cNvSpPr txBox="1"/>
          <p:nvPr/>
        </p:nvSpPr>
        <p:spPr>
          <a:xfrm>
            <a:off x="4613225" y="5036343"/>
            <a:ext cx="29654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EA5E9"/>
                </a:solidFill>
                <a:latin typeface="Lato"/>
                <a:ea typeface="Lato"/>
                <a:cs typeface="Lato"/>
                <a:sym typeface="Lato"/>
              </a:rPr>
              <a:t>Co je skutečně nutné řešit letos?</a:t>
            </a:r>
            <a:endParaRPr/>
          </a:p>
        </p:txBody>
      </p:sp>
      <p:sp>
        <p:nvSpPr>
          <p:cNvPr id="354" name="Google Shape;354;p30"/>
          <p:cNvSpPr txBox="1"/>
          <p:nvPr/>
        </p:nvSpPr>
        <p:spPr>
          <a:xfrm>
            <a:off x="8359675" y="3012281"/>
            <a:ext cx="311367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3. Odpovědnosti</a:t>
            </a:r>
            <a:endParaRPr/>
          </a:p>
        </p:txBody>
      </p:sp>
      <p:sp>
        <p:nvSpPr>
          <p:cNvPr id="355" name="Google Shape;355;p30"/>
          <p:cNvSpPr/>
          <p:nvPr/>
        </p:nvSpPr>
        <p:spPr>
          <a:xfrm>
            <a:off x="8359675" y="3440906"/>
            <a:ext cx="29654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8359675" y="3574256"/>
            <a:ext cx="29654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Záruka výsledku:</a:t>
            </a:r>
            <a:endParaRPr/>
          </a:p>
        </p:txBody>
      </p:sp>
      <p:sp>
        <p:nvSpPr>
          <p:cNvPr id="357" name="Google Shape;357;p30"/>
          <p:cNvSpPr txBox="1"/>
          <p:nvPr/>
        </p:nvSpPr>
        <p:spPr>
          <a:xfrm>
            <a:off x="8359675" y="5036343"/>
            <a:ext cx="296540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Bez </a:t>
            </a:r>
            <a:r>
              <a:rPr lang="en-US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nich</a:t>
            </a:r>
            <a:r>
              <a:rPr lang="en-US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hrozí</a:t>
            </a:r>
            <a:r>
              <a:rPr lang="en-US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odkládání</a:t>
            </a:r>
            <a:r>
              <a:rPr lang="en-US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b="1" i="0" u="none" strike="noStrike" cap="none" dirty="0" err="1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konflikty</a:t>
            </a:r>
            <a:r>
              <a:rPr lang="en-US" b="1" i="0" u="none" strike="noStrike" cap="none" dirty="0">
                <a:solidFill>
                  <a:srgbClr val="EF4444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2000" b="1" dirty="0"/>
          </a:p>
        </p:txBody>
      </p:sp>
      <p:pic>
        <p:nvPicPr>
          <p:cNvPr id="358" name="Google Shape;358;p3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775" y="2383631"/>
            <a:ext cx="35242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0"/>
          <p:cNvSpPr txBox="1"/>
          <p:nvPr/>
        </p:nvSpPr>
        <p:spPr>
          <a:xfrm>
            <a:off x="962025" y="4000500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60" name="Google Shape;360;p30"/>
          <p:cNvSpPr txBox="1"/>
          <p:nvPr/>
        </p:nvSpPr>
        <p:spPr>
          <a:xfrm>
            <a:off x="1057275" y="4002881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Stanovuje hlavní cíle a aktivity.</a:t>
            </a:r>
            <a:endParaRPr/>
          </a:p>
        </p:txBody>
      </p:sp>
      <p:sp>
        <p:nvSpPr>
          <p:cNvPr id="361" name="Google Shape;361;p30"/>
          <p:cNvSpPr txBox="1"/>
          <p:nvPr/>
        </p:nvSpPr>
        <p:spPr>
          <a:xfrm>
            <a:off x="962025" y="4319587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62" name="Google Shape;362;p30"/>
          <p:cNvSpPr txBox="1"/>
          <p:nvPr/>
        </p:nvSpPr>
        <p:spPr>
          <a:xfrm>
            <a:off x="1057275" y="4321968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Slouží jako dohoda všech obcí.</a:t>
            </a:r>
            <a:endParaRPr/>
          </a:p>
        </p:txBody>
      </p:sp>
      <p:sp>
        <p:nvSpPr>
          <p:cNvPr id="363" name="Google Shape;363;p30"/>
          <p:cNvSpPr txBox="1"/>
          <p:nvPr/>
        </p:nvSpPr>
        <p:spPr>
          <a:xfrm>
            <a:off x="962025" y="4638675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64" name="Google Shape;364;p30"/>
          <p:cNvSpPr txBox="1"/>
          <p:nvPr/>
        </p:nvSpPr>
        <p:spPr>
          <a:xfrm>
            <a:off x="1057275" y="4641056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Dává oporu týmu a manažerovi.</a:t>
            </a:r>
            <a:endParaRPr/>
          </a:p>
        </p:txBody>
      </p:sp>
      <p:pic>
        <p:nvPicPr>
          <p:cNvPr id="365" name="Google Shape;365;p3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3225" y="2383631"/>
            <a:ext cx="400050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0"/>
          <p:cNvSpPr txBox="1"/>
          <p:nvPr/>
        </p:nvSpPr>
        <p:spPr>
          <a:xfrm>
            <a:off x="4708475" y="4000500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67" name="Google Shape;367;p30"/>
          <p:cNvSpPr txBox="1"/>
          <p:nvPr/>
        </p:nvSpPr>
        <p:spPr>
          <a:xfrm>
            <a:off x="4803725" y="4002881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Předcházení přetížení týmu.</a:t>
            </a:r>
            <a:endParaRPr/>
          </a:p>
        </p:txBody>
      </p:sp>
      <p:sp>
        <p:nvSpPr>
          <p:cNvPr id="368" name="Google Shape;368;p30"/>
          <p:cNvSpPr txBox="1"/>
          <p:nvPr/>
        </p:nvSpPr>
        <p:spPr>
          <a:xfrm>
            <a:off x="4708475" y="4319587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69" name="Google Shape;369;p30"/>
          <p:cNvSpPr txBox="1"/>
          <p:nvPr/>
        </p:nvSpPr>
        <p:spPr>
          <a:xfrm>
            <a:off x="4803725" y="4321968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Zvládání nečekaných situací.</a:t>
            </a:r>
            <a:endParaRPr/>
          </a:p>
        </p:txBody>
      </p:sp>
      <p:sp>
        <p:nvSpPr>
          <p:cNvPr id="370" name="Google Shape;370;p30"/>
          <p:cNvSpPr txBox="1"/>
          <p:nvPr/>
        </p:nvSpPr>
        <p:spPr>
          <a:xfrm>
            <a:off x="4708475" y="4638675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71" name="Google Shape;371;p30"/>
          <p:cNvSpPr txBox="1"/>
          <p:nvPr/>
        </p:nvSpPr>
        <p:spPr>
          <a:xfrm>
            <a:off x="4803725" y="4641056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Klíčová</a:t>
            </a:r>
            <a:r>
              <a:rPr lang="en-US" sz="1275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275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otázka</a:t>
            </a:r>
            <a:r>
              <a:rPr lang="en-US" sz="1275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pro </a:t>
            </a:r>
            <a:r>
              <a:rPr lang="en-US" sz="1275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starosty</a:t>
            </a:r>
            <a:r>
              <a:rPr lang="en-US" sz="1275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dirty="0"/>
          </a:p>
        </p:txBody>
      </p:sp>
      <p:pic>
        <p:nvPicPr>
          <p:cNvPr id="372" name="Google Shape;372;p3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59675" y="2383631"/>
            <a:ext cx="50482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0"/>
          <p:cNvSpPr txBox="1"/>
          <p:nvPr/>
        </p:nvSpPr>
        <p:spPr>
          <a:xfrm>
            <a:off x="8454925" y="4000500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8550175" y="4002881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Jasný garant (kdo).</a:t>
            </a:r>
            <a:endParaRPr/>
          </a:p>
        </p:txBody>
      </p:sp>
      <p:sp>
        <p:nvSpPr>
          <p:cNvPr id="375" name="Google Shape;375;p30"/>
          <p:cNvSpPr txBox="1"/>
          <p:nvPr/>
        </p:nvSpPr>
        <p:spPr>
          <a:xfrm>
            <a:off x="8454925" y="4319587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76" name="Google Shape;376;p30"/>
          <p:cNvSpPr txBox="1"/>
          <p:nvPr/>
        </p:nvSpPr>
        <p:spPr>
          <a:xfrm>
            <a:off x="8550175" y="4321968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Realistický termín (kdy).</a:t>
            </a:r>
            <a:endParaRPr/>
          </a:p>
        </p:txBody>
      </p:sp>
      <p:sp>
        <p:nvSpPr>
          <p:cNvPr id="377" name="Google Shape;377;p30"/>
          <p:cNvSpPr txBox="1"/>
          <p:nvPr/>
        </p:nvSpPr>
        <p:spPr>
          <a:xfrm>
            <a:off x="8454925" y="4638675"/>
            <a:ext cx="9525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•</a:t>
            </a:r>
            <a:endParaRPr/>
          </a:p>
        </p:txBody>
      </p:sp>
      <p:sp>
        <p:nvSpPr>
          <p:cNvPr id="378" name="Google Shape;378;p30"/>
          <p:cNvSpPr txBox="1"/>
          <p:nvPr/>
        </p:nvSpPr>
        <p:spPr>
          <a:xfrm>
            <a:off x="8550175" y="4641056"/>
            <a:ext cx="2774900" cy="24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0" rIns="0" bIns="0" anchor="t" anchorCtr="0">
            <a:spAutoFit/>
          </a:bodyPr>
          <a:lstStyle/>
          <a:p>
            <a:pPr marL="0" marR="0" lvl="0" indent="0" algn="l" rtl="0">
              <a:lnSpc>
                <a:spcPct val="1499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Srozumitelný výstup (co).</a:t>
            </a:r>
            <a:endParaRPr/>
          </a:p>
        </p:txBody>
      </p:sp>
      <p:sp>
        <p:nvSpPr>
          <p:cNvPr id="379" name="Google Shape;379;p30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Základní</a:t>
            </a:r>
            <a:r>
              <a:rPr lang="en-US" sz="2850" b="0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850" b="0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rámec</a:t>
            </a:r>
            <a:r>
              <a:rPr lang="en-US" sz="2850" b="0" i="0" u="none" strike="noStrike" cap="none" dirty="0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850" b="0" i="0" u="none" strike="noStrike" cap="none" dirty="0" err="1">
                <a:solidFill>
                  <a:schemeClr val="bg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řízení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80" name="Google Shape;380;p30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/>
        </p:nvSpPr>
        <p:spPr>
          <a:xfrm>
            <a:off x="571500" y="1415653"/>
            <a:ext cx="52006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Plánování</a:t>
            </a:r>
            <a:r>
              <a:rPr lang="en-US" sz="33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kapacity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571500" y="3034903"/>
            <a:ext cx="520065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 dirty="0" err="1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Umění</a:t>
            </a:r>
            <a:r>
              <a:rPr lang="en-US" sz="1404" b="1" i="0" u="none" strike="noStrike" cap="none" dirty="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04" b="1" i="0" u="none" strike="noStrike" cap="none" dirty="0" err="1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říci</a:t>
            </a:r>
            <a:r>
              <a:rPr lang="en-US" sz="1404" b="1" i="0" u="none" strike="noStrike" cap="none" dirty="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 "</a:t>
            </a:r>
            <a:r>
              <a:rPr lang="en-US" sz="1404" b="1" i="0" u="none" strike="noStrike" cap="none" dirty="0" err="1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Teď</a:t>
            </a:r>
            <a:r>
              <a:rPr lang="en-US" sz="1404" b="1" i="0" u="none" strike="noStrike" cap="none" dirty="0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 ne"</a:t>
            </a:r>
            <a:endParaRPr dirty="0"/>
          </a:p>
        </p:txBody>
      </p:sp>
      <p:sp>
        <p:nvSpPr>
          <p:cNvPr id="217" name="Google Shape;217;p23"/>
          <p:cNvSpPr txBox="1"/>
          <p:nvPr/>
        </p:nvSpPr>
        <p:spPr>
          <a:xfrm>
            <a:off x="571500" y="3520678"/>
            <a:ext cx="4953000" cy="10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Realistické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posouzení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sil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je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projevem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profesionality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nikoli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slabosti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Pokud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svazek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bere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vše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hrozí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pokles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kvality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ztráta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důvěry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u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náročných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projektů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18" name="Google Shape;218;p23"/>
          <p:cNvSpPr txBox="1"/>
          <p:nvPr/>
        </p:nvSpPr>
        <p:spPr>
          <a:xfrm>
            <a:off x="571500" y="4926210"/>
            <a:ext cx="49530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Chráníme</a:t>
            </a:r>
            <a:r>
              <a:rPr lang="en-US" sz="165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kvalitu</a:t>
            </a:r>
            <a:r>
              <a:rPr lang="en-US" sz="165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výstupů</a:t>
            </a:r>
            <a:r>
              <a:rPr lang="en-US" sz="165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165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zdraví</a:t>
            </a:r>
            <a:r>
              <a:rPr lang="en-US" sz="1650" b="1" i="0" u="none" strike="noStrike" cap="none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týmu</a:t>
            </a:r>
            <a:r>
              <a:rPr lang="en-US" sz="165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219" name="Google Shape;219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499" y="2333624"/>
            <a:ext cx="11401425" cy="241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7750" y="2795912"/>
            <a:ext cx="4953000" cy="7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6500" y="2714624"/>
            <a:ext cx="5462914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7750" y="3629025"/>
            <a:ext cx="4953000" cy="73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86500" y="3629025"/>
            <a:ext cx="5462914" cy="73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571500" y="5019675"/>
            <a:ext cx="110490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Tato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reflexe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pomáhá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nastavit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udržitelnější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systém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spolupráce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starostů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realizačního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týmu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273" name="Google Shape;273;p25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7911" y="3100319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72225" y="2976561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5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7911" y="3878631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5" descr="imag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72225" y="3892136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DISKUSE: REFLEXE ŘÍZENÍ</a:t>
            </a:r>
            <a:endParaRPr dirty="0"/>
          </a:p>
        </p:txBody>
      </p:sp>
      <p:sp>
        <p:nvSpPr>
          <p:cNvPr id="278" name="Google Shape;278;p25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1785937"/>
            <a:ext cx="42862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785937"/>
            <a:ext cx="42862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4"/>
          <p:cNvSpPr txBox="1"/>
          <p:nvPr/>
        </p:nvSpPr>
        <p:spPr>
          <a:xfrm>
            <a:off x="5905500" y="2858690"/>
            <a:ext cx="4583906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Stručnost:</a:t>
            </a: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Starostové mají málo času.</a:t>
            </a:r>
            <a:endParaRPr/>
          </a:p>
        </p:txBody>
      </p:sp>
      <p:sp>
        <p:nvSpPr>
          <p:cNvPr id="227" name="Google Shape;227;p24"/>
          <p:cNvSpPr txBox="1"/>
          <p:nvPr/>
        </p:nvSpPr>
        <p:spPr>
          <a:xfrm>
            <a:off x="5905500" y="3431976"/>
            <a:ext cx="4583906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Varianty:</a:t>
            </a: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Nabízejte řešení, ne jen problémy.</a:t>
            </a:r>
            <a:endParaRPr/>
          </a:p>
        </p:txBody>
      </p:sp>
      <p:sp>
        <p:nvSpPr>
          <p:cNvPr id="228" name="Google Shape;228;p24"/>
          <p:cNvSpPr txBox="1"/>
          <p:nvPr/>
        </p:nvSpPr>
        <p:spPr>
          <a:xfrm>
            <a:off x="5905500" y="4005262"/>
            <a:ext cx="4583906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Sdílená odpovědnost:</a:t>
            </a: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Svazek je společný projekt.</a:t>
            </a:r>
            <a:endParaRPr/>
          </a:p>
        </p:txBody>
      </p:sp>
      <p:sp>
        <p:nvSpPr>
          <p:cNvPr id="229" name="Google Shape;229;p24"/>
          <p:cNvSpPr txBox="1"/>
          <p:nvPr/>
        </p:nvSpPr>
        <p:spPr>
          <a:xfrm>
            <a:off x="5905500" y="4578548"/>
            <a:ext cx="4583906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Jasný závěr:</a:t>
            </a: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Co z toho pro obec plyne?</a:t>
            </a:r>
            <a:endParaRPr/>
          </a:p>
        </p:txBody>
      </p:sp>
      <p:pic>
        <p:nvPicPr>
          <p:cNvPr id="230" name="Google Shape;230;p2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9250" y="2901553"/>
            <a:ext cx="23812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9250" y="3474839"/>
            <a:ext cx="23812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9250" y="4048125"/>
            <a:ext cx="33337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9250" y="4621410"/>
            <a:ext cx="266700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4"/>
          <p:cNvSpPr txBox="1"/>
          <p:nvPr/>
        </p:nvSpPr>
        <p:spPr>
          <a:xfrm>
            <a:off x="800100" y="571500"/>
            <a:ext cx="1136142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Komunikace</a:t>
            </a:r>
            <a:r>
              <a:rPr lang="en-US" sz="33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starosty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571500" y="571500"/>
            <a:ext cx="76200" cy="6191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2695575"/>
            <a:ext cx="5286375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4"/>
          <p:cNvSpPr txBox="1"/>
          <p:nvPr/>
        </p:nvSpPr>
        <p:spPr>
          <a:xfrm>
            <a:off x="571500" y="2681287"/>
            <a:ext cx="5550693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670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 </a:t>
            </a:r>
            <a:r>
              <a:rPr lang="en-US" sz="2100" b="0" i="0" u="none" strike="noStrike" cap="none" dirty="0" err="1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nás</a:t>
            </a:r>
            <a:r>
              <a:rPr lang="en-US" sz="2100" b="0" i="0" u="none" strike="noStrike" cap="none" dirty="0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nejvíce</a:t>
            </a:r>
            <a:r>
              <a:rPr lang="en-US" sz="2100" b="0" i="0" u="none" strike="noStrike" cap="none" dirty="0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brzdí</a:t>
            </a:r>
            <a:r>
              <a:rPr lang="en-US" sz="2100" b="0" i="0" u="none" strike="noStrike" cap="none" dirty="0">
                <a:solidFill>
                  <a:srgbClr val="EF444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?</a:t>
            </a:r>
            <a:endParaRPr dirty="0"/>
          </a:p>
        </p:txBody>
      </p:sp>
      <p:sp>
        <p:nvSpPr>
          <p:cNvPr id="251" name="Google Shape;251;p24"/>
          <p:cNvSpPr txBox="1"/>
          <p:nvPr/>
        </p:nvSpPr>
        <p:spPr>
          <a:xfrm>
            <a:off x="6715125" y="2990850"/>
            <a:ext cx="484060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Otázky k diskusi</a:t>
            </a:r>
            <a:endParaRPr/>
          </a:p>
        </p:txBody>
      </p:sp>
      <p:sp>
        <p:nvSpPr>
          <p:cNvPr id="252" name="Google Shape;252;p24"/>
          <p:cNvSpPr txBox="1"/>
          <p:nvPr/>
        </p:nvSpPr>
        <p:spPr>
          <a:xfrm>
            <a:off x="6715125" y="3505200"/>
            <a:ext cx="46101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1. Dostávají všechny obce stejné informace?</a:t>
            </a:r>
            <a:endParaRPr/>
          </a:p>
        </p:txBody>
      </p:sp>
      <p:sp>
        <p:nvSpPr>
          <p:cNvPr id="253" name="Google Shape;253;p24"/>
          <p:cNvSpPr txBox="1"/>
          <p:nvPr/>
        </p:nvSpPr>
        <p:spPr>
          <a:xfrm>
            <a:off x="6715125" y="3933825"/>
            <a:ext cx="46101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2. Kde nejčastěji dochází ke ztrátě informací?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6715125" y="4362450"/>
            <a:ext cx="461010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3. Co by šlo v komunikaci zjednodušit?</a:t>
            </a:r>
            <a:endParaRPr/>
          </a:p>
        </p:txBody>
      </p:sp>
      <p:pic>
        <p:nvPicPr>
          <p:cNvPr id="255" name="Google Shape;255;p2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738437"/>
            <a:ext cx="2667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/>
          <p:nvPr/>
        </p:nvSpPr>
        <p:spPr>
          <a:xfrm>
            <a:off x="1000125" y="3271837"/>
            <a:ext cx="4857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„Já jsem o tom vůbec nevěděl.“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1000125" y="3729037"/>
            <a:ext cx="4857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„To zaznělo jen neformálně v kuloárech.“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1000125" y="4186237"/>
            <a:ext cx="4857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Nejasné závěry z jednání a neuzavřené úkoly.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1000125" y="4643437"/>
            <a:ext cx="48577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Příliš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dlouhé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nečtené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e-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maily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260" name="Google Shape;260;p2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319462"/>
            <a:ext cx="2095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776662"/>
            <a:ext cx="2095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4233862"/>
            <a:ext cx="17145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500" y="4691062"/>
            <a:ext cx="228600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Vnitřní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komunikace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: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typické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 panose="00000500000000000000" pitchFamily="2" charset="-18"/>
                <a:ea typeface="Poppins SemiBold"/>
                <a:cs typeface="Poppins" panose="00000500000000000000" pitchFamily="2" charset="-18"/>
                <a:sym typeface="Poppins SemiBold"/>
              </a:rPr>
              <a:t>problémy</a:t>
            </a:r>
            <a:endParaRPr lang="en-US" b="1" dirty="0">
              <a:solidFill>
                <a:schemeClr val="bg2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65" name="Google Shape;265;p24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403276"/>
            <a:ext cx="3492549" cy="305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799" y="2403276"/>
            <a:ext cx="3492549" cy="305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8099" y="2403276"/>
            <a:ext cx="3492549" cy="305157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>
            <a:off x="894237" y="3603426"/>
            <a:ext cx="2847074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Rovnost</a:t>
            </a:r>
            <a:endParaRPr/>
          </a:p>
        </p:txBody>
      </p:sp>
      <p:sp>
        <p:nvSpPr>
          <p:cNvPr id="244" name="Google Shape;244;p25"/>
          <p:cNvSpPr txBox="1"/>
          <p:nvPr/>
        </p:nvSpPr>
        <p:spPr>
          <a:xfrm>
            <a:off x="962025" y="4184451"/>
            <a:ext cx="2711499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Všechny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obce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dostávají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info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stejný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čas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srozumitelně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45" name="Google Shape;245;p25"/>
          <p:cNvSpPr txBox="1"/>
          <p:nvPr/>
        </p:nvSpPr>
        <p:spPr>
          <a:xfrm>
            <a:off x="4672537" y="3603426"/>
            <a:ext cx="2847074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Zápisy</a:t>
            </a:r>
            <a:endParaRPr/>
          </a:p>
        </p:txBody>
      </p:sp>
      <p:sp>
        <p:nvSpPr>
          <p:cNvPr id="246" name="Google Shape;246;p25"/>
          <p:cNvSpPr txBox="1"/>
          <p:nvPr/>
        </p:nvSpPr>
        <p:spPr>
          <a:xfrm>
            <a:off x="4740324" y="4184451"/>
            <a:ext cx="2711499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Stručné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závěry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přehled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úkolů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po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každém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jednání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247" name="Google Shape;247;p25"/>
          <p:cNvSpPr txBox="1"/>
          <p:nvPr/>
        </p:nvSpPr>
        <p:spPr>
          <a:xfrm>
            <a:off x="8450836" y="3603426"/>
            <a:ext cx="2847074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Follow-up</a:t>
            </a:r>
            <a:endParaRPr/>
          </a:p>
        </p:txBody>
      </p:sp>
      <p:sp>
        <p:nvSpPr>
          <p:cNvPr id="248" name="Google Shape;248;p25"/>
          <p:cNvSpPr txBox="1"/>
          <p:nvPr/>
        </p:nvSpPr>
        <p:spPr>
          <a:xfrm>
            <a:off x="8518624" y="4184451"/>
            <a:ext cx="2711499" cy="67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Kontrola dohodnutých kroků a hlídání termínů.</a:t>
            </a:r>
            <a:endParaRPr/>
          </a:p>
        </p:txBody>
      </p:sp>
      <p:pic>
        <p:nvPicPr>
          <p:cNvPr id="249" name="Google Shape;249;p2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8150" y="2841426"/>
            <a:ext cx="4191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29300" y="2841426"/>
            <a:ext cx="53340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36174" y="2841426"/>
            <a:ext cx="4762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5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Interní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komunikace</a:t>
            </a:r>
            <a:endParaRPr lang="en-US" sz="2850" dirty="0">
              <a:solidFill>
                <a:schemeClr val="bg2"/>
              </a:solidFill>
            </a:endParaRPr>
          </a:p>
        </p:txBody>
      </p:sp>
      <p:sp>
        <p:nvSpPr>
          <p:cNvPr id="253" name="Google Shape;253;p25"/>
          <p:cNvSpPr/>
          <p:nvPr/>
        </p:nvSpPr>
        <p:spPr>
          <a:xfrm>
            <a:off x="571500" y="571500"/>
            <a:ext cx="76200" cy="6191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>
          <a:extLst>
            <a:ext uri="{FF2B5EF4-FFF2-40B4-BE49-F238E27FC236}">
              <a16:creationId xmlns:a16="http://schemas.microsoft.com/office/drawing/2014/main" id="{77D05871-8BB8-EE11-741B-9801FF6AE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>
            <a:extLst>
              <a:ext uri="{FF2B5EF4-FFF2-40B4-BE49-F238E27FC236}">
                <a16:creationId xmlns:a16="http://schemas.microsoft.com/office/drawing/2014/main" id="{351CDC63-715E-5CE2-4062-3D0B14D62A6E}"/>
              </a:ext>
            </a:extLst>
          </p:cNvPr>
          <p:cNvSpPr/>
          <p:nvPr/>
        </p:nvSpPr>
        <p:spPr>
          <a:xfrm>
            <a:off x="5619750" y="2153691"/>
            <a:ext cx="952500" cy="57300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>
            <a:extLst>
              <a:ext uri="{FF2B5EF4-FFF2-40B4-BE49-F238E27FC236}">
                <a16:creationId xmlns:a16="http://schemas.microsoft.com/office/drawing/2014/main" id="{ED5DB2D2-5472-CD49-9191-6AA64B1E93B9}"/>
              </a:ext>
            </a:extLst>
          </p:cNvPr>
          <p:cNvSpPr txBox="1"/>
          <p:nvPr/>
        </p:nvSpPr>
        <p:spPr>
          <a:xfrm>
            <a:off x="1595437" y="2496591"/>
            <a:ext cx="90012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Závěr</a:t>
            </a:r>
            <a:endParaRPr/>
          </a:p>
        </p:txBody>
      </p:sp>
      <p:sp>
        <p:nvSpPr>
          <p:cNvPr id="184" name="Google Shape;184;p20">
            <a:extLst>
              <a:ext uri="{FF2B5EF4-FFF2-40B4-BE49-F238E27FC236}">
                <a16:creationId xmlns:a16="http://schemas.microsoft.com/office/drawing/2014/main" id="{57837D1C-5A6D-0A4B-FAAB-4289408201AF}"/>
              </a:ext>
            </a:extLst>
          </p:cNvPr>
          <p:cNvSpPr txBox="1"/>
          <p:nvPr/>
        </p:nvSpPr>
        <p:spPr>
          <a:xfrm>
            <a:off x="1227551" y="3405591"/>
            <a:ext cx="9695145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Profesionální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komunikace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starosty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stojí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srozumitelnosti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otevřenosti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sdílení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odpovědnosti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Pomáhá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zvládat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náročné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situace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bez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zbytečných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konfliktů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posiluje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důvěru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mezi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obcemi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2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svazkem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cs-CZ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37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>
          <a:extLst>
            <a:ext uri="{FF2B5EF4-FFF2-40B4-BE49-F238E27FC236}">
              <a16:creationId xmlns:a16="http://schemas.microsoft.com/office/drawing/2014/main" id="{64F7F740-6F8C-89BE-02BA-257E42E9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5" descr="image.png">
            <a:extLst>
              <a:ext uri="{FF2B5EF4-FFF2-40B4-BE49-F238E27FC236}">
                <a16:creationId xmlns:a16="http://schemas.microsoft.com/office/drawing/2014/main" id="{2D826F1A-0224-9F85-325B-7BF6BBB342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0" y="2400300"/>
            <a:ext cx="85725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 descr="image.png">
            <a:extLst>
              <a:ext uri="{FF2B5EF4-FFF2-40B4-BE49-F238E27FC236}">
                <a16:creationId xmlns:a16="http://schemas.microsoft.com/office/drawing/2014/main" id="{EC108BEB-6FBF-A720-0E10-4A66710638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50" y="3895725"/>
            <a:ext cx="85725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 descr="image.png">
            <a:extLst>
              <a:ext uri="{FF2B5EF4-FFF2-40B4-BE49-F238E27FC236}">
                <a16:creationId xmlns:a16="http://schemas.microsoft.com/office/drawing/2014/main" id="{F4766298-06DA-7687-2670-66E9173DB1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50" y="5391150"/>
            <a:ext cx="8572500" cy="13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5">
            <a:extLst>
              <a:ext uri="{FF2B5EF4-FFF2-40B4-BE49-F238E27FC236}">
                <a16:creationId xmlns:a16="http://schemas.microsoft.com/office/drawing/2014/main" id="{6723C7E3-953F-A6B9-71B9-64099E88697B}"/>
              </a:ext>
            </a:extLst>
          </p:cNvPr>
          <p:cNvSpPr txBox="1"/>
          <p:nvPr/>
        </p:nvSpPr>
        <p:spPr>
          <a:xfrm>
            <a:off x="609600" y="1265144"/>
            <a:ext cx="11049000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400" b="1" i="0" u="none" strike="noStrike" cap="none" dirty="0">
                <a:solidFill>
                  <a:srgbClr val="47556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Vědí vaši starostové, co svazek právě dělá a jaký jim to přináší prospěch?</a:t>
            </a:r>
            <a:endParaRPr lang="cs-CZ" sz="2400" b="1" dirty="0">
              <a:solidFill>
                <a:srgbClr val="1E3A8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(Prosím hlasujte barvou, která nejlépe vystihuje vaši každodenní realitu.)</a:t>
            </a:r>
            <a:endParaRPr dirty="0"/>
          </a:p>
        </p:txBody>
      </p:sp>
      <p:sp>
        <p:nvSpPr>
          <p:cNvPr id="256" name="Google Shape;256;p25">
            <a:extLst>
              <a:ext uri="{FF2B5EF4-FFF2-40B4-BE49-F238E27FC236}">
                <a16:creationId xmlns:a16="http://schemas.microsoft.com/office/drawing/2014/main" id="{93CD6735-46BA-8E3A-871B-13B0017D4541}"/>
              </a:ext>
            </a:extLst>
          </p:cNvPr>
          <p:cNvSpPr txBox="1"/>
          <p:nvPr/>
        </p:nvSpPr>
        <p:spPr>
          <a:xfrm>
            <a:off x="571500" y="7029450"/>
            <a:ext cx="11049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(Účastníci hlasují zvednutím barevného papíru nebo v mobilní aplikaci)</a:t>
            </a:r>
            <a:endParaRPr/>
          </a:p>
        </p:txBody>
      </p:sp>
      <p:sp>
        <p:nvSpPr>
          <p:cNvPr id="257" name="Google Shape;257;p25">
            <a:extLst>
              <a:ext uri="{FF2B5EF4-FFF2-40B4-BE49-F238E27FC236}">
                <a16:creationId xmlns:a16="http://schemas.microsoft.com/office/drawing/2014/main" id="{3E7D6570-61B6-3868-6E04-AE09889B8AF4}"/>
              </a:ext>
            </a:extLst>
          </p:cNvPr>
          <p:cNvSpPr/>
          <p:nvPr/>
        </p:nvSpPr>
        <p:spPr>
          <a:xfrm>
            <a:off x="2066925" y="2790825"/>
            <a:ext cx="571500" cy="571500"/>
          </a:xfrm>
          <a:prstGeom prst="roundRect">
            <a:avLst>
              <a:gd name="adj" fmla="val 50000"/>
            </a:avLst>
          </a:prstGeom>
          <a:solidFill>
            <a:srgbClr val="10B98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5">
            <a:extLst>
              <a:ext uri="{FF2B5EF4-FFF2-40B4-BE49-F238E27FC236}">
                <a16:creationId xmlns:a16="http://schemas.microsoft.com/office/drawing/2014/main" id="{9F53426E-95F5-3184-F9D6-61652A6A952C}"/>
              </a:ext>
            </a:extLst>
          </p:cNvPr>
          <p:cNvSpPr/>
          <p:nvPr/>
        </p:nvSpPr>
        <p:spPr>
          <a:xfrm>
            <a:off x="2066925" y="4286250"/>
            <a:ext cx="571500" cy="571500"/>
          </a:xfrm>
          <a:prstGeom prst="roundRect">
            <a:avLst>
              <a:gd name="adj" fmla="val 50000"/>
            </a:avLst>
          </a:prstGeom>
          <a:solidFill>
            <a:srgbClr val="F59E0B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5">
            <a:extLst>
              <a:ext uri="{FF2B5EF4-FFF2-40B4-BE49-F238E27FC236}">
                <a16:creationId xmlns:a16="http://schemas.microsoft.com/office/drawing/2014/main" id="{798FFAA7-2DA8-D6D6-2DF5-6F6F80D42FC3}"/>
              </a:ext>
            </a:extLst>
          </p:cNvPr>
          <p:cNvSpPr/>
          <p:nvPr/>
        </p:nvSpPr>
        <p:spPr>
          <a:xfrm>
            <a:off x="2066925" y="5781675"/>
            <a:ext cx="571500" cy="571500"/>
          </a:xfrm>
          <a:prstGeom prst="roundRect">
            <a:avLst>
              <a:gd name="adj" fmla="val 50000"/>
            </a:avLst>
          </a:prstGeom>
          <a:solidFill>
            <a:srgbClr val="EF444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5">
            <a:extLst>
              <a:ext uri="{FF2B5EF4-FFF2-40B4-BE49-F238E27FC236}">
                <a16:creationId xmlns:a16="http://schemas.microsoft.com/office/drawing/2014/main" id="{DDD17B8F-40B0-2175-C89E-55D3423BCC82}"/>
              </a:ext>
            </a:extLst>
          </p:cNvPr>
          <p:cNvSpPr txBox="1"/>
          <p:nvPr/>
        </p:nvSpPr>
        <p:spPr>
          <a:xfrm>
            <a:off x="2924175" y="2657475"/>
            <a:ext cx="7560945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4" b="1" i="0" u="none" strike="noStrike" cap="none" dirty="0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Aktivní přehled</a:t>
            </a:r>
            <a:endParaRPr dirty="0"/>
          </a:p>
        </p:txBody>
      </p:sp>
      <p:sp>
        <p:nvSpPr>
          <p:cNvPr id="261" name="Google Shape;261;p25">
            <a:extLst>
              <a:ext uri="{FF2B5EF4-FFF2-40B4-BE49-F238E27FC236}">
                <a16:creationId xmlns:a16="http://schemas.microsoft.com/office/drawing/2014/main" id="{7CCF1B06-204A-1F35-47BC-D026F9EE3846}"/>
              </a:ext>
            </a:extLst>
          </p:cNvPr>
          <p:cNvSpPr txBox="1"/>
          <p:nvPr/>
        </p:nvSpPr>
        <p:spPr>
          <a:xfrm>
            <a:off x="2924175" y="2981325"/>
            <a:ext cx="72009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¨Pravidelně reportujeme, starostové jsou v obraze. Rozumí přidané hodnotě svazku a nemusíme se obhajovat.</a:t>
            </a:r>
            <a:endParaRPr dirty="0"/>
          </a:p>
        </p:txBody>
      </p:sp>
      <p:sp>
        <p:nvSpPr>
          <p:cNvPr id="262" name="Google Shape;262;p25">
            <a:extLst>
              <a:ext uri="{FF2B5EF4-FFF2-40B4-BE49-F238E27FC236}">
                <a16:creationId xmlns:a16="http://schemas.microsoft.com/office/drawing/2014/main" id="{F0C1B009-ABD9-C280-A4F7-29639E39B07F}"/>
              </a:ext>
            </a:extLst>
          </p:cNvPr>
          <p:cNvSpPr txBox="1"/>
          <p:nvPr/>
        </p:nvSpPr>
        <p:spPr>
          <a:xfrm>
            <a:off x="2895600" y="4152900"/>
            <a:ext cx="7560945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4" b="1" dirty="0">
                <a:solidFill>
                  <a:srgbClr val="B45309"/>
                </a:solidFill>
                <a:latin typeface="Poppins"/>
                <a:ea typeface="Poppins"/>
                <a:cs typeface="Poppins"/>
                <a:sym typeface="Poppins"/>
              </a:rPr>
              <a:t>Informační pasivita</a:t>
            </a:r>
            <a:endParaRPr dirty="0"/>
          </a:p>
        </p:txBody>
      </p:sp>
      <p:sp>
        <p:nvSpPr>
          <p:cNvPr id="263" name="Google Shape;263;p25">
            <a:extLst>
              <a:ext uri="{FF2B5EF4-FFF2-40B4-BE49-F238E27FC236}">
                <a16:creationId xmlns:a16="http://schemas.microsoft.com/office/drawing/2014/main" id="{C7C0AD67-4763-1FDA-A323-45B2773776B3}"/>
              </a:ext>
            </a:extLst>
          </p:cNvPr>
          <p:cNvSpPr txBox="1"/>
          <p:nvPr/>
        </p:nvSpPr>
        <p:spPr>
          <a:xfrm>
            <a:off x="2924175" y="4476750"/>
            <a:ext cx="72009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Informace posíláme, ale málokdo je čte. Často narážíme na dotazy typu: „A co vlastně ten svazek celý měsíc/rok dělal?“. </a:t>
            </a:r>
            <a:endParaRPr dirty="0"/>
          </a:p>
        </p:txBody>
      </p:sp>
      <p:sp>
        <p:nvSpPr>
          <p:cNvPr id="264" name="Google Shape;264;p25">
            <a:extLst>
              <a:ext uri="{FF2B5EF4-FFF2-40B4-BE49-F238E27FC236}">
                <a16:creationId xmlns:a16="http://schemas.microsoft.com/office/drawing/2014/main" id="{02AF5A82-144C-3148-2BCE-FC96FCA56BCE}"/>
              </a:ext>
            </a:extLst>
          </p:cNvPr>
          <p:cNvSpPr txBox="1"/>
          <p:nvPr/>
        </p:nvSpPr>
        <p:spPr>
          <a:xfrm>
            <a:off x="2924175" y="5648325"/>
            <a:ext cx="756094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cs-CZ" sz="1600" b="1" dirty="0">
                <a:solidFill>
                  <a:srgbClr val="FF0000"/>
                </a:solidFill>
                <a:latin typeface="Poppins"/>
                <a:cs typeface="Poppins"/>
                <a:sym typeface="Poppins"/>
              </a:rPr>
              <a:t>Informační vakuum</a:t>
            </a:r>
          </a:p>
        </p:txBody>
      </p:sp>
      <p:sp>
        <p:nvSpPr>
          <p:cNvPr id="265" name="Google Shape;265;p25">
            <a:extLst>
              <a:ext uri="{FF2B5EF4-FFF2-40B4-BE49-F238E27FC236}">
                <a16:creationId xmlns:a16="http://schemas.microsoft.com/office/drawing/2014/main" id="{C7D8BC87-5979-0C13-E99F-DF6869A648A5}"/>
              </a:ext>
            </a:extLst>
          </p:cNvPr>
          <p:cNvSpPr txBox="1"/>
          <p:nvPr/>
        </p:nvSpPr>
        <p:spPr>
          <a:xfrm>
            <a:off x="2924175" y="5972175"/>
            <a:ext cx="720090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Komunikujeme jen když je problém nebo schůze. Starostové mají pocit, že jsou od dění odříznuti a svazek je pro ně „černá sk</a:t>
            </a:r>
            <a:r>
              <a:rPr lang="cs-CZ" sz="1350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říňka“</a:t>
            </a: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dirty="0"/>
          </a:p>
        </p:txBody>
      </p:sp>
      <p:sp>
        <p:nvSpPr>
          <p:cNvPr id="266" name="Google Shape;266;p25">
            <a:extLst>
              <a:ext uri="{FF2B5EF4-FFF2-40B4-BE49-F238E27FC236}">
                <a16:creationId xmlns:a16="http://schemas.microsoft.com/office/drawing/2014/main" id="{387F337A-323D-EEF3-1CB0-C6B0E5C9223D}"/>
              </a:ext>
            </a:extLst>
          </p:cNvPr>
          <p:cNvSpPr txBox="1"/>
          <p:nvPr/>
        </p:nvSpPr>
        <p:spPr>
          <a:xfrm>
            <a:off x="83058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SEMAFOR</a:t>
            </a:r>
            <a:r>
              <a:rPr lang="cs-CZ" sz="285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: INFORMOVANOST OBCÍ</a:t>
            </a:r>
            <a:endParaRPr dirty="0"/>
          </a:p>
        </p:txBody>
      </p:sp>
      <p:sp>
        <p:nvSpPr>
          <p:cNvPr id="267" name="Google Shape;267;p25">
            <a:extLst>
              <a:ext uri="{FF2B5EF4-FFF2-40B4-BE49-F238E27FC236}">
                <a16:creationId xmlns:a16="http://schemas.microsoft.com/office/drawing/2014/main" id="{C1232587-2FFA-0145-2B64-C2CB1A2808CC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75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0" y="1785937"/>
            <a:ext cx="523875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1785937"/>
            <a:ext cx="52387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1047750" y="2858690"/>
            <a:ext cx="47625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Funguje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pomezí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politiky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odborné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práce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24" name="Google Shape;124;p16"/>
          <p:cNvSpPr txBox="1"/>
          <p:nvPr/>
        </p:nvSpPr>
        <p:spPr>
          <a:xfrm>
            <a:off x="1047750" y="3431976"/>
            <a:ext cx="4762500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Spolupráce autonomních a samostatných obcí.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1047750" y="4005262"/>
            <a:ext cx="4762500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Chybí klasické hierarchické řízení shora.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1047750" y="4578548"/>
            <a:ext cx="47625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Úspěch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závisí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schopnosti</a:t>
            </a:r>
            <a:r>
              <a:rPr lang="en-US" sz="1650" b="1" i="0" u="none" strike="noStrike" cap="none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efektivní</a:t>
            </a:r>
            <a:r>
              <a:rPr lang="en-US" sz="1650" b="1" i="0" u="none" strike="noStrike" cap="none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1" i="0" u="none" strike="noStrike" cap="none" dirty="0" err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koordinace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pic>
        <p:nvPicPr>
          <p:cNvPr id="127" name="Google Shape;127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901553"/>
            <a:ext cx="33337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474839"/>
            <a:ext cx="333375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" y="4048125"/>
            <a:ext cx="3048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500" y="4621410"/>
            <a:ext cx="266700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Svazek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jako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specifická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organizace</a:t>
            </a:r>
            <a:endParaRPr lang="en-US" sz="2850" dirty="0">
              <a:solidFill>
                <a:schemeClr val="bg2"/>
              </a:solidFill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571500" y="571500"/>
            <a:ext cx="76200" cy="6191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151239-5AE5-04E8-CF48-E517EFD62694}"/>
              </a:ext>
            </a:extLst>
          </p:cNvPr>
          <p:cNvSpPr txBox="1"/>
          <p:nvPr/>
        </p:nvSpPr>
        <p:spPr>
          <a:xfrm>
            <a:off x="571500" y="1898232"/>
            <a:ext cx="6096000" cy="784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Svazek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obcí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není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klasický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úřad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ani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běžná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firma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Funguje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v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unikátním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00" b="1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prostředí</a:t>
            </a:r>
            <a:r>
              <a:rPr lang="en-US" sz="1600" b="1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lang="en-US" sz="16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1495425"/>
            <a:ext cx="11049000" cy="47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6"/>
          <p:cNvSpPr txBox="1"/>
          <p:nvPr/>
        </p:nvSpPr>
        <p:spPr>
          <a:xfrm>
            <a:off x="905351" y="3181350"/>
            <a:ext cx="10381297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Úkol pro skupiny</a:t>
            </a:r>
            <a:endParaRPr/>
          </a:p>
        </p:txBody>
      </p:sp>
      <p:sp>
        <p:nvSpPr>
          <p:cNvPr id="442" name="Google Shape;442;p36"/>
          <p:cNvSpPr txBox="1"/>
          <p:nvPr/>
        </p:nvSpPr>
        <p:spPr>
          <a:xfrm>
            <a:off x="1152525" y="4067175"/>
            <a:ext cx="98869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Co by vašemu svazku nejvíce pomohlo ke zlepšení řízení nebo komunikace?</a:t>
            </a:r>
            <a:endParaRPr/>
          </a:p>
        </p:txBody>
      </p:sp>
      <p:sp>
        <p:nvSpPr>
          <p:cNvPr id="443" name="Google Shape;443;p36"/>
          <p:cNvSpPr txBox="1"/>
          <p:nvPr/>
        </p:nvSpPr>
        <p:spPr>
          <a:xfrm>
            <a:off x="1152525" y="4752975"/>
            <a:ext cx="988695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Práce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ve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dvojicích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/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malých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skupinách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 (5 </a:t>
            </a:r>
            <a:r>
              <a:rPr lang="en-US" sz="1500" b="0" i="1" u="none" strike="noStrike" cap="none" dirty="0" err="1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minut</a:t>
            </a:r>
            <a:r>
              <a:rPr lang="en-US" sz="1500" b="0" i="1" u="none" strike="noStrike" cap="none" dirty="0">
                <a:solidFill>
                  <a:srgbClr val="64748B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dirty="0"/>
          </a:p>
        </p:txBody>
      </p:sp>
      <p:pic>
        <p:nvPicPr>
          <p:cNvPr id="444" name="Google Shape;444;p3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9750" y="2162175"/>
            <a:ext cx="9525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6"/>
          <p:cNvSpPr txBox="1"/>
          <p:nvPr/>
        </p:nvSpPr>
        <p:spPr>
          <a:xfrm>
            <a:off x="800100" y="571500"/>
            <a:ext cx="1136142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SKUPINOVÁ PRÁCE</a:t>
            </a:r>
            <a:endParaRPr/>
          </a:p>
        </p:txBody>
      </p:sp>
      <p:sp>
        <p:nvSpPr>
          <p:cNvPr id="446" name="Google Shape;446;p36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638425"/>
            <a:ext cx="52863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4125" y="2638425"/>
            <a:ext cx="5286375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7"/>
          <p:cNvSpPr txBox="1"/>
          <p:nvPr/>
        </p:nvSpPr>
        <p:spPr>
          <a:xfrm>
            <a:off x="952500" y="2933700"/>
            <a:ext cx="484060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Co funguje u vás?</a:t>
            </a:r>
            <a:endParaRPr/>
          </a:p>
        </p:txBody>
      </p:sp>
      <p:sp>
        <p:nvSpPr>
          <p:cNvPr id="456" name="Google Shape;456;p37"/>
          <p:cNvSpPr txBox="1"/>
          <p:nvPr/>
        </p:nvSpPr>
        <p:spPr>
          <a:xfrm>
            <a:off x="952500" y="3381375"/>
            <a:ext cx="4610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Příklady malých nástrojů nebo rituálů, které vám v komunikaci šetří čas a nervy.</a:t>
            </a:r>
            <a:endParaRPr/>
          </a:p>
        </p:txBody>
      </p:sp>
      <p:sp>
        <p:nvSpPr>
          <p:cNvPr id="457" name="Google Shape;457;p37"/>
          <p:cNvSpPr txBox="1"/>
          <p:nvPr/>
        </p:nvSpPr>
        <p:spPr>
          <a:xfrm>
            <a:off x="6715125" y="2933700"/>
            <a:ext cx="484060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Co doporučit?</a:t>
            </a:r>
            <a:endParaRPr/>
          </a:p>
        </p:txBody>
      </p:sp>
      <p:sp>
        <p:nvSpPr>
          <p:cNvPr id="458" name="Google Shape;458;p37"/>
          <p:cNvSpPr txBox="1"/>
          <p:nvPr/>
        </p:nvSpPr>
        <p:spPr>
          <a:xfrm>
            <a:off x="6715125" y="3381375"/>
            <a:ext cx="46101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Jaká rada by byla nejcennější pro kolegu, který ve svazku právě začíná?</a:t>
            </a:r>
            <a:endParaRPr/>
          </a:p>
        </p:txBody>
      </p:sp>
      <p:sp>
        <p:nvSpPr>
          <p:cNvPr id="459" name="Google Shape;459;p37"/>
          <p:cNvSpPr txBox="1"/>
          <p:nvPr/>
        </p:nvSpPr>
        <p:spPr>
          <a:xfrm>
            <a:off x="800100" y="571500"/>
            <a:ext cx="1136142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SDÍLENÍ DOBRÉ PRAXE</a:t>
            </a:r>
            <a:endParaRPr dirty="0"/>
          </a:p>
        </p:txBody>
      </p:sp>
      <p:sp>
        <p:nvSpPr>
          <p:cNvPr id="460" name="Google Shape;460;p37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/>
          <p:nvPr/>
        </p:nvSpPr>
        <p:spPr>
          <a:xfrm>
            <a:off x="5524500" y="2486025"/>
            <a:ext cx="1143000" cy="57150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5"/>
          <p:cNvSpPr txBox="1"/>
          <p:nvPr/>
        </p:nvSpPr>
        <p:spPr>
          <a:xfrm>
            <a:off x="3315064" y="2914650"/>
            <a:ext cx="496062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Bleskový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400" b="1" i="0" u="none" strike="noStrike" cap="none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kvíz</a:t>
            </a:r>
            <a:endParaRPr dirty="0"/>
          </a:p>
        </p:txBody>
      </p:sp>
      <p:sp>
        <p:nvSpPr>
          <p:cNvPr id="305" name="Google Shape;305;p25"/>
          <p:cNvSpPr txBox="1"/>
          <p:nvPr/>
        </p:nvSpPr>
        <p:spPr>
          <a:xfrm>
            <a:off x="3733800" y="4086225"/>
            <a:ext cx="4724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BD5E1"/>
                </a:solidFill>
                <a:latin typeface="Lato"/>
                <a:ea typeface="Lato"/>
                <a:cs typeface="Lato"/>
                <a:sym typeface="Lato"/>
              </a:rPr>
              <a:t>Role, kompetence a možnosti manažera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29088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50" y="329088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424362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4424362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675" y="354806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8425" y="354806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67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4842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 txBox="1"/>
          <p:nvPr/>
        </p:nvSpPr>
        <p:spPr>
          <a:xfrm>
            <a:off x="295275" y="2414587"/>
            <a:ext cx="116014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 je úkolem manažera v „politickém managementu“?</a:t>
            </a:r>
            <a:endParaRPr/>
          </a:p>
        </p:txBody>
      </p:sp>
      <p:sp>
        <p:nvSpPr>
          <p:cNvPr id="274" name="Google Shape;274;p26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KVÍZ: </a:t>
            </a:r>
            <a:r>
              <a:rPr lang="cs-CZ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1) </a:t>
            </a: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POLITICKÝ MANAGEMENT</a:t>
            </a:r>
            <a:endParaRPr dirty="0"/>
          </a:p>
        </p:txBody>
      </p:sp>
      <p:sp>
        <p:nvSpPr>
          <p:cNvPr id="275" name="Google Shape;275;p26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27183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50" y="327183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405312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4405312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675" y="352901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7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8425" y="352901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7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67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4842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/>
          <p:nvPr/>
        </p:nvSpPr>
        <p:spPr>
          <a:xfrm>
            <a:off x="295275" y="2395537"/>
            <a:ext cx="116014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Příklad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správně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nastavené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kompetence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manažera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?</a:t>
            </a:r>
            <a:endParaRPr dirty="0"/>
          </a:p>
        </p:txBody>
      </p:sp>
      <p:sp>
        <p:nvSpPr>
          <p:cNvPr id="290" name="Google Shape;290;p27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KVÍZ: </a:t>
            </a:r>
            <a:r>
              <a:rPr lang="cs-CZ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2) </a:t>
            </a: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KOMPETENCE MANAŽERA</a:t>
            </a:r>
            <a:endParaRPr dirty="0"/>
          </a:p>
        </p:txBody>
      </p:sp>
      <p:sp>
        <p:nvSpPr>
          <p:cNvPr id="291" name="Google Shape;291;p27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27183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50" y="327183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405312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8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4405312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675" y="352901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8425" y="352901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67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4842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295275" y="2395537"/>
            <a:ext cx="116014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Starosta chce úkol nad rámec kapacit týmu. Co uděláte?</a:t>
            </a:r>
            <a:endParaRPr/>
          </a:p>
        </p:txBody>
      </p:sp>
      <p:sp>
        <p:nvSpPr>
          <p:cNvPr id="306" name="Google Shape;306;p28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KVÍZ: </a:t>
            </a:r>
            <a:r>
              <a:rPr lang="cs-CZ" sz="2850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3)</a:t>
            </a:r>
            <a:r>
              <a:rPr lang="cs-CZ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KAPACITA A PRIORITIZACE</a:t>
            </a:r>
            <a:endParaRPr dirty="0"/>
          </a:p>
        </p:txBody>
      </p:sp>
      <p:sp>
        <p:nvSpPr>
          <p:cNvPr id="307" name="Google Shape;307;p28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271837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50" y="3271837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443412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4443412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675" y="354806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8425" y="354806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675" y="4700587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48425" y="4700587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 txBox="1"/>
          <p:nvPr/>
        </p:nvSpPr>
        <p:spPr>
          <a:xfrm>
            <a:off x="295275" y="2395537"/>
            <a:ext cx="116014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Dovednost nejdůležitější při řešení sporů obcí?</a:t>
            </a:r>
            <a:endParaRPr/>
          </a:p>
        </p:txBody>
      </p:sp>
      <p:sp>
        <p:nvSpPr>
          <p:cNvPr id="322" name="Google Shape;322;p29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KVÍZ: </a:t>
            </a:r>
            <a:r>
              <a:rPr lang="cs-CZ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4) </a:t>
            </a: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DOVEDNOSTI A SPORY</a:t>
            </a:r>
            <a:endParaRPr dirty="0"/>
          </a:p>
        </p:txBody>
      </p:sp>
      <p:sp>
        <p:nvSpPr>
          <p:cNvPr id="323" name="Google Shape;323;p29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327183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50" y="3271837"/>
            <a:ext cx="54292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0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405312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0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4405312"/>
            <a:ext cx="54292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8675" y="352901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8425" y="3529012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867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48425" y="4681537"/>
            <a:ext cx="428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 txBox="1"/>
          <p:nvPr/>
        </p:nvSpPr>
        <p:spPr>
          <a:xfrm>
            <a:off x="295275" y="2395537"/>
            <a:ext cx="1160145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Kdy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je role </a:t>
            </a: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manažera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DSO</a:t>
            </a:r>
            <a:r>
              <a:rPr lang="cs-CZ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/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-US" sz="2100" b="0" i="0" u="none" strike="noStrike" cap="none" dirty="0" err="1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nejúčinnější</a:t>
            </a:r>
            <a:r>
              <a:rPr lang="en-US" sz="210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?</a:t>
            </a:r>
            <a:endParaRPr dirty="0"/>
          </a:p>
        </p:txBody>
      </p:sp>
      <p:sp>
        <p:nvSpPr>
          <p:cNvPr id="338" name="Google Shape;338;p30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KVÍZ: </a:t>
            </a:r>
            <a:r>
              <a:rPr lang="cs-CZ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5) </a:t>
            </a: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ÚČINNOST ROLE</a:t>
            </a:r>
            <a:endParaRPr dirty="0"/>
          </a:p>
        </p:txBody>
      </p:sp>
      <p:sp>
        <p:nvSpPr>
          <p:cNvPr id="339" name="Google Shape;339;p30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93" y="-952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604962"/>
            <a:ext cx="5286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1"/>
          <p:cNvSpPr txBox="1"/>
          <p:nvPr/>
        </p:nvSpPr>
        <p:spPr>
          <a:xfrm>
            <a:off x="571500" y="2324100"/>
            <a:ext cx="5550693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0" i="0" u="none" strike="noStrike" cap="none" dirty="0" err="1">
                <a:solidFill>
                  <a:srgbClr val="0EA5E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Seminář</a:t>
            </a:r>
            <a:r>
              <a:rPr lang="en-US" sz="2250" b="0" i="0" u="none" strike="noStrike" cap="none" dirty="0">
                <a:solidFill>
                  <a:srgbClr val="0EA5E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pro </a:t>
            </a:r>
            <a:r>
              <a:rPr lang="en-US" sz="2250" b="0" i="0" u="none" strike="noStrike" cap="none" dirty="0" err="1">
                <a:solidFill>
                  <a:srgbClr val="0EA5E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manažery</a:t>
            </a:r>
            <a:r>
              <a:rPr lang="en-US" sz="2250" b="0" i="0" u="none" strike="noStrike" cap="none" dirty="0">
                <a:solidFill>
                  <a:srgbClr val="0EA5E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SO/</a:t>
            </a:r>
            <a:r>
              <a:rPr lang="cs-CZ" sz="2250" b="0" i="0" u="none" strike="noStrike" cap="none" dirty="0">
                <a:solidFill>
                  <a:srgbClr val="0EA5E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</a:t>
            </a:r>
            <a:r>
              <a:rPr lang="en-US" sz="2250" b="0" i="0" u="none" strike="noStrike" cap="none" dirty="0">
                <a:solidFill>
                  <a:srgbClr val="0EA5E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</a:t>
            </a:r>
            <a:endParaRPr dirty="0"/>
          </a:p>
        </p:txBody>
      </p:sp>
      <p:sp>
        <p:nvSpPr>
          <p:cNvPr id="388" name="Google Shape;388;p31"/>
          <p:cNvSpPr txBox="1"/>
          <p:nvPr/>
        </p:nvSpPr>
        <p:spPr>
          <a:xfrm>
            <a:off x="742950" y="2863850"/>
            <a:ext cx="52863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lang="en-US" sz="16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.–</a:t>
            </a:r>
            <a:r>
              <a:rPr lang="cs-CZ" sz="1600" b="1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lang="cs-CZ" sz="16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. června</a:t>
            </a:r>
            <a:r>
              <a:rPr lang="en-US" sz="1600" b="1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2026</a:t>
            </a:r>
            <a:endParaRPr sz="1600" dirty="0"/>
          </a:p>
        </p:txBody>
      </p:sp>
      <p:sp>
        <p:nvSpPr>
          <p:cNvPr id="389" name="Google Shape;389;p31"/>
          <p:cNvSpPr txBox="1"/>
          <p:nvPr/>
        </p:nvSpPr>
        <p:spPr>
          <a:xfrm>
            <a:off x="571500" y="3276600"/>
            <a:ext cx="52863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875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rgbClr val="00B0F0"/>
                </a:solidFill>
              </a:rPr>
              <a:t>Masarykova univerzita | Univerzitní centrum Telč</a:t>
            </a:r>
            <a:endParaRPr sz="1600" dirty="0">
              <a:solidFill>
                <a:srgbClr val="00B0F0"/>
              </a:solidFill>
            </a:endParaRPr>
          </a:p>
        </p:txBody>
      </p:sp>
      <p:pic>
        <p:nvPicPr>
          <p:cNvPr id="390" name="Google Shape;390;p3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2933700"/>
            <a:ext cx="292100" cy="25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3333750"/>
            <a:ext cx="142875" cy="190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2" name="Google Shape;392;p31"/>
          <p:cNvGraphicFramePr/>
          <p:nvPr>
            <p:extLst>
              <p:ext uri="{D42A27DB-BD31-4B8C-83A1-F6EECF244321}">
                <p14:modId xmlns:p14="http://schemas.microsoft.com/office/powerpoint/2010/main" val="2197284715"/>
              </p:ext>
            </p:extLst>
          </p:nvPr>
        </p:nvGraphicFramePr>
        <p:xfrm>
          <a:off x="536972" y="3740124"/>
          <a:ext cx="5286375" cy="1705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35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sng" strike="noStrike" cap="none" dirty="0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Den 1: </a:t>
                      </a:r>
                      <a:r>
                        <a:rPr lang="cs-CZ" sz="1200" b="1" i="0" u="sng" strike="noStrike" cap="none" dirty="0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Strategie </a:t>
                      </a:r>
                      <a:r>
                        <a:rPr lang="en-US" sz="1200" b="1" i="0" u="sng" strike="noStrike" cap="none" dirty="0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 </a:t>
                      </a:r>
                      <a:r>
                        <a:rPr lang="en-US" sz="1200" b="1" i="0" u="sng" strike="noStrike" cap="none" dirty="0" err="1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dovednosti</a:t>
                      </a:r>
                      <a:endParaRPr u="sng"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Den</a:t>
                      </a:r>
                      <a:r>
                        <a:rPr lang="en-US" sz="1200" b="1" i="0" u="sng" strike="noStrike" cap="none" dirty="0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2: </a:t>
                      </a:r>
                      <a:r>
                        <a:rPr lang="en-US" sz="1200" b="1" i="0" u="sng" strike="noStrike" cap="none" dirty="0" err="1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Právo</a:t>
                      </a:r>
                      <a:r>
                        <a:rPr lang="en-US" sz="1200" b="1" i="0" u="sng" strike="noStrike" cap="none" dirty="0">
                          <a:solidFill>
                            <a:srgbClr val="1E3A8A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a management</a:t>
                      </a:r>
                      <a:endParaRPr u="sng"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A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Jak na strategii SO ? 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Občanské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právo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pro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veř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.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správu</a:t>
                      </a:r>
                      <a:endParaRPr sz="1400"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Komunikační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dovednosti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(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trénink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Specifika smluv – veřejné </a:t>
                      </a:r>
                      <a:r>
                        <a:rPr lang="cs-CZ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zaká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zky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v </a:t>
                      </a:r>
                      <a:r>
                        <a:rPr lang="en-US" sz="1200" b="0" i="0" u="none" strike="noStrike" cap="none" dirty="0" err="1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praxi</a:t>
                      </a: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Zákon o obcích v podrobnostech</a:t>
                      </a:r>
                      <a:endParaRPr dirty="0"/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Stavební právo v praxi</a:t>
                      </a:r>
                      <a:endParaRPr sz="1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3" name="Google Shape;393;p3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34125" y="1604962"/>
            <a:ext cx="528637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1"/>
          <p:cNvSpPr/>
          <p:nvPr/>
        </p:nvSpPr>
        <p:spPr>
          <a:xfrm>
            <a:off x="571500" y="4157662"/>
            <a:ext cx="268858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1"/>
          <p:cNvSpPr/>
          <p:nvPr/>
        </p:nvSpPr>
        <p:spPr>
          <a:xfrm>
            <a:off x="3260080" y="4157662"/>
            <a:ext cx="2597794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1"/>
          <p:cNvSpPr/>
          <p:nvPr/>
        </p:nvSpPr>
        <p:spPr>
          <a:xfrm>
            <a:off x="571500" y="4586287"/>
            <a:ext cx="268858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1"/>
          <p:cNvSpPr/>
          <p:nvPr/>
        </p:nvSpPr>
        <p:spPr>
          <a:xfrm>
            <a:off x="3260080" y="4586287"/>
            <a:ext cx="2597794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1"/>
          <p:cNvSpPr/>
          <p:nvPr/>
        </p:nvSpPr>
        <p:spPr>
          <a:xfrm>
            <a:off x="571500" y="5014912"/>
            <a:ext cx="268858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1"/>
          <p:cNvSpPr/>
          <p:nvPr/>
        </p:nvSpPr>
        <p:spPr>
          <a:xfrm>
            <a:off x="3260080" y="5014912"/>
            <a:ext cx="2597794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1"/>
          <p:cNvSpPr/>
          <p:nvPr/>
        </p:nvSpPr>
        <p:spPr>
          <a:xfrm>
            <a:off x="571500" y="5443537"/>
            <a:ext cx="2688580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1"/>
          <p:cNvSpPr/>
          <p:nvPr/>
        </p:nvSpPr>
        <p:spPr>
          <a:xfrm>
            <a:off x="3260080" y="5443537"/>
            <a:ext cx="2597794" cy="9525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1"/>
          <p:cNvSpPr txBox="1"/>
          <p:nvPr/>
        </p:nvSpPr>
        <p:spPr>
          <a:xfrm>
            <a:off x="762000" y="571500"/>
            <a:ext cx="11401425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POZVÁNKA NA SEMINÁŘ</a:t>
            </a:r>
            <a:endParaRPr/>
          </a:p>
        </p:txBody>
      </p:sp>
      <p:sp>
        <p:nvSpPr>
          <p:cNvPr id="403" name="Google Shape;403;p31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 txBox="1"/>
          <p:nvPr/>
        </p:nvSpPr>
        <p:spPr>
          <a:xfrm>
            <a:off x="295275" y="1729829"/>
            <a:ext cx="1160145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 dirty="0" err="1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Dotazy</a:t>
            </a:r>
            <a:r>
              <a:rPr lang="en-US" sz="7500" b="1" i="0" u="none" strike="noStrike" cap="none" dirty="0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dirty="0"/>
          </a:p>
        </p:txBody>
      </p:sp>
      <p:sp>
        <p:nvSpPr>
          <p:cNvPr id="272" name="Google Shape;272;p27"/>
          <p:cNvSpPr txBox="1"/>
          <p:nvPr/>
        </p:nvSpPr>
        <p:spPr>
          <a:xfrm>
            <a:off x="571500" y="3063329"/>
            <a:ext cx="110490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none" strike="noStrike" cap="none" dirty="0" err="1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Děkuji</a:t>
            </a:r>
            <a:r>
              <a:rPr lang="en-US" sz="2400" b="1" u="none" strike="noStrike" cap="non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 za </a:t>
            </a:r>
            <a:r>
              <a:rPr lang="en-US" sz="2400" b="1" u="none" strike="noStrike" cap="none" dirty="0" err="1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pozornost</a:t>
            </a:r>
            <a:r>
              <a:rPr lang="en-US" sz="2400" b="1" u="none" strike="noStrike" cap="non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2400" b="1" u="none" strike="noStrike" cap="non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i Vaši práci pro region.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Miriam Jedličková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2400" b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manager@tisnovsko-so.cz</a:t>
            </a:r>
            <a:r>
              <a:rPr lang="cs-CZ" sz="2400" b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  ̵</a:t>
            </a:r>
            <a:r>
              <a:rPr lang="cs-CZ" sz="2400" b="1" i="1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+0420 731 499 194</a:t>
            </a:r>
            <a:endParaRPr sz="1200" b="1" i="1" dirty="0">
              <a:solidFill>
                <a:schemeClr val="bg2"/>
              </a:solidFill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295274" y="5972620"/>
            <a:ext cx="11439525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975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Těším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vás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semináři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ASO ČR </a:t>
            </a:r>
            <a:r>
              <a:rPr lang="cs-CZ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</a:t>
            </a:r>
            <a:r>
              <a:rPr lang="en-US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6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ČERVNU 2026!</a:t>
            </a:r>
            <a:endParaRPr dirty="0"/>
          </a:p>
        </p:txBody>
      </p:sp>
      <p:pic>
        <p:nvPicPr>
          <p:cNvPr id="274" name="Google Shape;274;p2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959510" y="5972620"/>
            <a:ext cx="320116" cy="406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2234803"/>
            <a:ext cx="5238750" cy="246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2234803"/>
            <a:ext cx="5238750" cy="246280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571500" y="5078610"/>
            <a:ext cx="11049000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1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Profesionalizace</a:t>
            </a:r>
            <a:r>
              <a:rPr lang="en-US" sz="1650" b="0" i="1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1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převádí</a:t>
            </a:r>
            <a:r>
              <a:rPr lang="en-US" sz="1650" b="0" i="1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1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politická</a:t>
            </a:r>
            <a:r>
              <a:rPr lang="en-US" sz="1650" b="0" i="1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1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přání</a:t>
            </a:r>
            <a:r>
              <a:rPr lang="en-US" sz="1650" b="0" i="1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1650" b="0" i="1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srozumitelných</a:t>
            </a:r>
            <a:r>
              <a:rPr lang="en-US" sz="1650" b="0" i="1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650" b="0" i="1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úkolů</a:t>
            </a:r>
            <a:r>
              <a:rPr lang="en-US" sz="1650" b="0" i="1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40" name="Google Shape;140;p17"/>
          <p:cNvSpPr txBox="1"/>
          <p:nvPr/>
        </p:nvSpPr>
        <p:spPr>
          <a:xfrm>
            <a:off x="952500" y="2615803"/>
            <a:ext cx="4700587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40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1E3A8A"/>
                </a:solidFill>
                <a:latin typeface="Poppins"/>
                <a:ea typeface="Poppins"/>
                <a:cs typeface="Poppins"/>
                <a:sym typeface="Poppins"/>
              </a:rPr>
              <a:t>Političtí Zadavatelé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952500" y="3101574"/>
            <a:ext cx="4476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Každý starosta odpovídá svým voličům, prosazuje místní priority a disponuje vlastním mandátem.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6762750" y="2615803"/>
            <a:ext cx="4700587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975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0369A1"/>
                </a:solidFill>
                <a:latin typeface="Poppins"/>
                <a:ea typeface="Poppins"/>
                <a:cs typeface="Poppins"/>
                <a:sym typeface="Poppins"/>
              </a:rPr>
              <a:t>Realizační Tým</a:t>
            </a:r>
            <a:endParaRPr/>
          </a:p>
        </p:txBody>
      </p:sp>
      <p:sp>
        <p:nvSpPr>
          <p:cNvPr id="143" name="Google Shape;143;p17"/>
          <p:cNvSpPr txBox="1"/>
          <p:nvPr/>
        </p:nvSpPr>
        <p:spPr>
          <a:xfrm>
            <a:off x="6762825" y="3101575"/>
            <a:ext cx="47007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Personálně omezený tým</a:t>
            </a:r>
            <a:r>
              <a:rPr lang="en-US" sz="165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odpovědný za plnění rozhodnutí všech obcí najednou.</a:t>
            </a:r>
            <a:endParaRPr sz="1650" b="0" i="0" u="none" strike="noStrike" cap="none">
              <a:solidFill>
                <a:srgbClr val="475569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pic>
        <p:nvPicPr>
          <p:cNvPr id="144" name="Google Shape;144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500" y="2663428"/>
            <a:ext cx="152400" cy="17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2750" y="2663428"/>
            <a:ext cx="180975" cy="17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800100" y="571500"/>
            <a:ext cx="1136142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Více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zadavatelů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jeden</a:t>
            </a:r>
            <a:r>
              <a:rPr lang="en-US" sz="285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5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tým</a:t>
            </a:r>
            <a:endParaRPr lang="en-US" sz="2850" dirty="0">
              <a:solidFill>
                <a:schemeClr val="bg2"/>
              </a:solidFill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571500" y="571500"/>
            <a:ext cx="76200" cy="6191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/>
          <p:nvPr/>
        </p:nvSpPr>
        <p:spPr>
          <a:xfrm>
            <a:off x="571500" y="2976562"/>
            <a:ext cx="3810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i="0" u="none" strike="noStrike" cap="none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1-2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571500" y="4500562"/>
            <a:ext cx="3810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EA5E9"/>
                </a:solidFill>
                <a:latin typeface="Lato"/>
                <a:ea typeface="Lato"/>
                <a:cs typeface="Lato"/>
                <a:sym typeface="Lato"/>
              </a:rPr>
              <a:t>Zaměstnanci průměrně</a:t>
            </a:r>
            <a:endParaRPr/>
          </a:p>
        </p:txBody>
      </p:sp>
      <p:sp>
        <p:nvSpPr>
          <p:cNvPr id="154" name="Google Shape;154;p18"/>
          <p:cNvSpPr txBox="1"/>
          <p:nvPr/>
        </p:nvSpPr>
        <p:spPr>
          <a:xfrm>
            <a:off x="5143500" y="2806303"/>
            <a:ext cx="680085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1E293B"/>
                </a:solidFill>
                <a:latin typeface="Poppins"/>
                <a:ea typeface="Poppins"/>
                <a:cs typeface="Poppins"/>
                <a:sym typeface="Poppins"/>
              </a:rPr>
              <a:t>Realita vs. Nároky</a:t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5143500" y="3292078"/>
            <a:ext cx="6477000" cy="100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Od svazku se očekává správa dotací, strategické plánování a projekty. Realita je však často kumulace rolí manažera, administrátora i facilitátora v jedné osobě.</a:t>
            </a: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5143500" y="4507110"/>
            <a:ext cx="6477000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Důsledek: Riziko operativního "hašení" místo koncepční práce.</a:t>
            </a:r>
            <a:endParaRPr/>
          </a:p>
        </p:txBody>
      </p:sp>
      <p:sp>
        <p:nvSpPr>
          <p:cNvPr id="157" name="Google Shape;157;p18"/>
          <p:cNvSpPr txBox="1"/>
          <p:nvPr/>
        </p:nvSpPr>
        <p:spPr>
          <a:xfrm>
            <a:off x="800100" y="571500"/>
            <a:ext cx="1136142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Vysoká</a:t>
            </a:r>
            <a:r>
              <a:rPr lang="en-US" sz="33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očekávání</a:t>
            </a:r>
            <a:r>
              <a:rPr lang="en-US" sz="3300" b="1" i="0" u="none" strike="noStrike" cap="none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 vs. </a:t>
            </a:r>
            <a:r>
              <a:rPr lang="en-US" sz="3300" b="1" i="0" u="none" strike="noStrike" cap="none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Kapacity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571500" y="571500"/>
            <a:ext cx="76200" cy="6191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/>
          <p:nvPr/>
        </p:nvSpPr>
        <p:spPr>
          <a:xfrm rot="10800000" flipH="1">
            <a:off x="5218375" y="2269500"/>
            <a:ext cx="605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profesionalizace?</a:t>
            </a:r>
            <a:endParaRPr sz="100"/>
          </a:p>
        </p:txBody>
      </p:sp>
      <p:sp>
        <p:nvSpPr>
          <p:cNvPr id="164" name="Google Shape;164;p19"/>
          <p:cNvSpPr txBox="1"/>
          <p:nvPr/>
        </p:nvSpPr>
        <p:spPr>
          <a:xfrm>
            <a:off x="800100" y="3058700"/>
            <a:ext cx="10820400" cy="2342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 dirty="0" err="1">
                <a:solidFill>
                  <a:schemeClr val="dk2"/>
                </a:solidFill>
              </a:rPr>
              <a:t>Profesionalizace</a:t>
            </a:r>
            <a:r>
              <a:rPr lang="en-US" sz="2300" b="1" dirty="0">
                <a:solidFill>
                  <a:schemeClr val="dk2"/>
                </a:solidFill>
              </a:rPr>
              <a:t> </a:t>
            </a:r>
            <a:r>
              <a:rPr lang="en-US" sz="2300" b="1" dirty="0" err="1">
                <a:solidFill>
                  <a:schemeClr val="dk2"/>
                </a:solidFill>
              </a:rPr>
              <a:t>svazků</a:t>
            </a:r>
            <a:r>
              <a:rPr lang="en-US" sz="2300" b="1" dirty="0">
                <a:solidFill>
                  <a:schemeClr val="dk2"/>
                </a:solidFill>
              </a:rPr>
              <a:t> </a:t>
            </a:r>
            <a:r>
              <a:rPr lang="en-US" sz="2300" b="1" dirty="0" err="1">
                <a:solidFill>
                  <a:schemeClr val="dk2"/>
                </a:solidFill>
              </a:rPr>
              <a:t>obcí</a:t>
            </a:r>
            <a:r>
              <a:rPr lang="en-US" sz="2300" b="1" dirty="0">
                <a:solidFill>
                  <a:schemeClr val="dk2"/>
                </a:solidFill>
              </a:rPr>
              <a:t> </a:t>
            </a:r>
            <a:r>
              <a:rPr lang="en-US" sz="2300" dirty="0">
                <a:solidFill>
                  <a:schemeClr val="dk2"/>
                </a:solidFill>
              </a:rPr>
              <a:t>je </a:t>
            </a:r>
            <a:r>
              <a:rPr lang="en-US" sz="2300" dirty="0" err="1">
                <a:solidFill>
                  <a:schemeClr val="dk2"/>
                </a:solidFill>
              </a:rPr>
              <a:t>odpovědí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na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rostoucí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komplexitu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jejich</a:t>
            </a:r>
            <a:r>
              <a:rPr lang="en-US" sz="2300" dirty="0">
                <a:solidFill>
                  <a:schemeClr val="dk2"/>
                </a:solidFill>
              </a:rPr>
              <a:t> role. </a:t>
            </a:r>
            <a:r>
              <a:rPr lang="en-US" sz="2300" dirty="0" err="1">
                <a:solidFill>
                  <a:schemeClr val="dk2"/>
                </a:solidFill>
              </a:rPr>
              <a:t>Pomáhá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překlenout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napětí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mezi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politikou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cs-CZ" sz="2300" dirty="0">
                <a:solidFill>
                  <a:schemeClr val="dk2"/>
                </a:solidFill>
              </a:rPr>
              <a:t>a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odborností</a:t>
            </a:r>
            <a:r>
              <a:rPr lang="en-US" sz="2300" dirty="0">
                <a:solidFill>
                  <a:schemeClr val="dk2"/>
                </a:solidFill>
              </a:rPr>
              <a:t>, </a:t>
            </a:r>
            <a:r>
              <a:rPr lang="en-US" sz="2300" dirty="0" err="1">
                <a:solidFill>
                  <a:schemeClr val="dk2"/>
                </a:solidFill>
              </a:rPr>
              <a:t>sladit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očekávání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členských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obcí</a:t>
            </a:r>
            <a:r>
              <a:rPr lang="en-US" sz="2300" dirty="0">
                <a:solidFill>
                  <a:schemeClr val="dk2"/>
                </a:solidFill>
              </a:rPr>
              <a:t> a </a:t>
            </a:r>
            <a:r>
              <a:rPr lang="en-US" sz="2300" dirty="0" err="1">
                <a:solidFill>
                  <a:schemeClr val="dk2"/>
                </a:solidFill>
              </a:rPr>
              <a:t>posílit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důvěru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ve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společnou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spolupráci</a:t>
            </a:r>
            <a:r>
              <a:rPr lang="en-US" sz="2300" dirty="0">
                <a:solidFill>
                  <a:schemeClr val="dk2"/>
                </a:solidFill>
              </a:rPr>
              <a:t>. Bez </a:t>
            </a:r>
            <a:r>
              <a:rPr lang="en-US" sz="2300" dirty="0" err="1">
                <a:solidFill>
                  <a:schemeClr val="dk2"/>
                </a:solidFill>
              </a:rPr>
              <a:t>ní</a:t>
            </a:r>
            <a:r>
              <a:rPr lang="en-US" sz="2300" dirty="0">
                <a:solidFill>
                  <a:schemeClr val="dk2"/>
                </a:solidFill>
              </a:rPr>
              <a:t> se </a:t>
            </a:r>
            <a:r>
              <a:rPr lang="en-US" sz="2300" dirty="0" err="1">
                <a:solidFill>
                  <a:schemeClr val="dk2"/>
                </a:solidFill>
              </a:rPr>
              <a:t>svazky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obcí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jen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obtížně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posouvají</a:t>
            </a:r>
            <a:r>
              <a:rPr lang="en-US" sz="2300" dirty="0">
                <a:solidFill>
                  <a:schemeClr val="dk2"/>
                </a:solidFill>
              </a:rPr>
              <a:t> od </a:t>
            </a:r>
            <a:r>
              <a:rPr lang="en-US" sz="2300" dirty="0" err="1">
                <a:solidFill>
                  <a:schemeClr val="dk2"/>
                </a:solidFill>
              </a:rPr>
              <a:t>formální</a:t>
            </a:r>
            <a:r>
              <a:rPr lang="en-US" sz="2300" dirty="0">
                <a:solidFill>
                  <a:schemeClr val="dk2"/>
                </a:solidFill>
              </a:rPr>
              <a:t> existence k </a:t>
            </a:r>
            <a:r>
              <a:rPr lang="en-US" sz="2300" dirty="0" err="1">
                <a:solidFill>
                  <a:schemeClr val="dk2"/>
                </a:solidFill>
              </a:rPr>
              <a:t>reálnému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nástroji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rozvoje</a:t>
            </a:r>
            <a:r>
              <a:rPr lang="en-US" sz="2300" dirty="0">
                <a:solidFill>
                  <a:schemeClr val="dk2"/>
                </a:solidFill>
              </a:rPr>
              <a:t> </a:t>
            </a:r>
            <a:r>
              <a:rPr lang="en-US" sz="2300" dirty="0" err="1">
                <a:solidFill>
                  <a:schemeClr val="dk2"/>
                </a:solidFill>
              </a:rPr>
              <a:t>území</a:t>
            </a:r>
            <a:r>
              <a:rPr lang="en-US" sz="2300" dirty="0">
                <a:solidFill>
                  <a:schemeClr val="dk2"/>
                </a:solidFill>
              </a:rPr>
              <a:t>.</a:t>
            </a:r>
            <a:endParaRPr sz="2300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47556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5143500" y="4507110"/>
            <a:ext cx="6477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 txBox="1"/>
          <p:nvPr/>
        </p:nvSpPr>
        <p:spPr>
          <a:xfrm>
            <a:off x="800100" y="571500"/>
            <a:ext cx="11361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 err="1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Závěr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571500" y="571500"/>
            <a:ext cx="76200" cy="619200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373125" y="1668850"/>
            <a:ext cx="528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profesonalizace?</a:t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472975" y="4792700"/>
            <a:ext cx="1812300" cy="1802100"/>
          </a:xfrm>
          <a:prstGeom prst="roundRect">
            <a:avLst>
              <a:gd name="adj" fmla="val 50000"/>
            </a:avLst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9"/>
          <p:cNvSpPr/>
          <p:nvPr/>
        </p:nvSpPr>
        <p:spPr>
          <a:xfrm>
            <a:off x="9901450" y="215900"/>
            <a:ext cx="1812300" cy="1802100"/>
          </a:xfrm>
          <a:prstGeom prst="donut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865D103-47FA-F358-FE01-415B7520B831}"/>
              </a:ext>
            </a:extLst>
          </p:cNvPr>
          <p:cNvSpPr txBox="1"/>
          <p:nvPr/>
        </p:nvSpPr>
        <p:spPr>
          <a:xfrm>
            <a:off x="3048000" y="327757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effectLst/>
              </a:rPr>
              <a:t> 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482119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620417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805362"/>
            <a:ext cx="110490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571500" y="1724025"/>
            <a:ext cx="1104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Co je pro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vás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dnes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práci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ve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svazku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obcí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0" i="0" u="none" strike="noStrike" cap="none" dirty="0" err="1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nejtěžší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dirty="0"/>
          </a:p>
        </p:txBody>
      </p:sp>
      <p:sp>
        <p:nvSpPr>
          <p:cNvPr id="170" name="Google Shape;170;p18"/>
          <p:cNvSpPr/>
          <p:nvPr/>
        </p:nvSpPr>
        <p:spPr>
          <a:xfrm>
            <a:off x="571500" y="6029325"/>
            <a:ext cx="11049000" cy="57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762000" y="6219825"/>
            <a:ext cx="106680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U které barvy se cítíte nejvíce „doma“? Co by byla ta první věc, která by vám od této zátěže ulevila? </a:t>
            </a:r>
            <a:endParaRPr/>
          </a:p>
        </p:txBody>
      </p:sp>
      <p:sp>
        <p:nvSpPr>
          <p:cNvPr id="172" name="Google Shape;172;p18"/>
          <p:cNvSpPr/>
          <p:nvPr/>
        </p:nvSpPr>
        <p:spPr>
          <a:xfrm>
            <a:off x="571500" y="6029325"/>
            <a:ext cx="47625" cy="571500"/>
          </a:xfrm>
          <a:prstGeom prst="rect">
            <a:avLst/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876300" y="26955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EF444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876300" y="385762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F59E0B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876300" y="50196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10B98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1688852" y="2709315"/>
            <a:ext cx="7881141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 dirty="0" err="1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Administrativní</a:t>
            </a:r>
            <a:r>
              <a:rPr lang="en-US" sz="1404" b="1" i="0" u="none" strike="noStrike" cap="none" dirty="0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404" b="1" i="0" u="none" strike="noStrike" cap="none" dirty="0" err="1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džungle</a:t>
            </a:r>
            <a:r>
              <a:rPr lang="cs-CZ" sz="1404" b="1" i="0" u="none" strike="noStrike" cap="none" dirty="0">
                <a:solidFill>
                  <a:srgbClr val="B91C1C"/>
                </a:solidFill>
                <a:latin typeface="Poppins"/>
                <a:ea typeface="Poppins"/>
                <a:cs typeface="Poppins"/>
                <a:sym typeface="Poppins"/>
              </a:rPr>
              <a:t>, BYROKRACIE</a:t>
            </a:r>
            <a:endParaRPr dirty="0"/>
          </a:p>
        </p:txBody>
      </p:sp>
      <p:sp>
        <p:nvSpPr>
          <p:cNvPr id="177" name="Google Shape;177;p18"/>
          <p:cNvSpPr txBox="1"/>
          <p:nvPr/>
        </p:nvSpPr>
        <p:spPr>
          <a:xfrm>
            <a:off x="1638300" y="2990851"/>
            <a:ext cx="8115300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Přílišná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byrokracie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neustálé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změny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dotačních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podmínek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kontrol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Papíry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vítězí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nad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rozvojem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regionu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78" name="Google Shape;178;p18"/>
          <p:cNvSpPr txBox="1"/>
          <p:nvPr/>
        </p:nvSpPr>
        <p:spPr>
          <a:xfrm>
            <a:off x="1638300" y="3829050"/>
            <a:ext cx="838136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B45309"/>
                </a:solidFill>
                <a:latin typeface="Poppins"/>
                <a:ea typeface="Poppins"/>
                <a:cs typeface="Poppins"/>
                <a:sym typeface="Poppins"/>
              </a:rPr>
              <a:t>Hledání konsensu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1638300" y="4152900"/>
            <a:ext cx="8701454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Sladit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zájmy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mnoha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starostů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Vyjednávání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kompromisech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bere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většinu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času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energie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projekty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se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tím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brzdí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80" name="Google Shape;180;p18"/>
          <p:cNvSpPr txBox="1"/>
          <p:nvPr/>
        </p:nvSpPr>
        <p:spPr>
          <a:xfrm>
            <a:off x="1638300" y="4991100"/>
            <a:ext cx="7668458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4" b="1" i="0" u="none" strike="noStrike" cap="none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Osamělost a kapacity</a:t>
            </a:r>
            <a:endParaRPr/>
          </a:p>
        </p:txBody>
      </p:sp>
      <p:sp>
        <p:nvSpPr>
          <p:cNvPr id="181" name="Google Shape;181;p18"/>
          <p:cNvSpPr txBox="1"/>
          <p:nvPr/>
        </p:nvSpPr>
        <p:spPr>
          <a:xfrm>
            <a:off x="1638300" y="5314950"/>
            <a:ext cx="7982247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Chybí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mi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parťák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nebo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tým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Často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jsem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všechno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sám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– od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strategie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až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po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nákup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papíru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tiskárny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82" name="Google Shape;182;p18"/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SEMAFOR: </a:t>
            </a:r>
            <a:r>
              <a:rPr lang="cs-CZ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BARIÉRY V PRAXI</a:t>
            </a:r>
            <a:endParaRPr dirty="0"/>
          </a:p>
        </p:txBody>
      </p:sp>
      <p:sp>
        <p:nvSpPr>
          <p:cNvPr id="183" name="Google Shape;183;p18"/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F4EA118-B93F-0227-D3EC-8717231C6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 descr="image.png">
            <a:extLst>
              <a:ext uri="{FF2B5EF4-FFF2-40B4-BE49-F238E27FC236}">
                <a16:creationId xmlns:a16="http://schemas.microsoft.com/office/drawing/2014/main" id="{4B8CA973-1A9A-E825-0EE2-5A1A8D87CD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image.png">
            <a:extLst>
              <a:ext uri="{FF2B5EF4-FFF2-40B4-BE49-F238E27FC236}">
                <a16:creationId xmlns:a16="http://schemas.microsoft.com/office/drawing/2014/main" id="{3294E58A-3889-018A-9BA4-59B729D746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00" y="2482119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image.png">
            <a:extLst>
              <a:ext uri="{FF2B5EF4-FFF2-40B4-BE49-F238E27FC236}">
                <a16:creationId xmlns:a16="http://schemas.microsoft.com/office/drawing/2014/main" id="{9858D611-536C-0A3F-CD1F-E528D0309E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" y="3620417"/>
            <a:ext cx="1104900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image.png">
            <a:extLst>
              <a:ext uri="{FF2B5EF4-FFF2-40B4-BE49-F238E27FC236}">
                <a16:creationId xmlns:a16="http://schemas.microsoft.com/office/drawing/2014/main" id="{E2633428-859D-06BB-4A3E-36420A01A7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0" y="4805362"/>
            <a:ext cx="1104900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>
            <a:extLst>
              <a:ext uri="{FF2B5EF4-FFF2-40B4-BE49-F238E27FC236}">
                <a16:creationId xmlns:a16="http://schemas.microsoft.com/office/drawing/2014/main" id="{B9301DBC-A40F-A8E4-3945-746B15E408AF}"/>
              </a:ext>
            </a:extLst>
          </p:cNvPr>
          <p:cNvSpPr txBox="1"/>
          <p:nvPr/>
        </p:nvSpPr>
        <p:spPr>
          <a:xfrm>
            <a:off x="571500" y="1724025"/>
            <a:ext cx="110490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Co </a:t>
            </a:r>
            <a:r>
              <a:rPr lang="cs-CZ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by vám v práci nejvíce pomohlo </a:t>
            </a:r>
            <a:r>
              <a:rPr lang="en-US" sz="1800" b="0" i="0" u="none" strike="noStrike" cap="none" dirty="0">
                <a:solidFill>
                  <a:srgbClr val="1E3A8A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dirty="0"/>
          </a:p>
        </p:txBody>
      </p:sp>
      <p:sp>
        <p:nvSpPr>
          <p:cNvPr id="170" name="Google Shape;170;p18">
            <a:extLst>
              <a:ext uri="{FF2B5EF4-FFF2-40B4-BE49-F238E27FC236}">
                <a16:creationId xmlns:a16="http://schemas.microsoft.com/office/drawing/2014/main" id="{21E2B5B3-F076-BE83-2F16-944FC9309A04}"/>
              </a:ext>
            </a:extLst>
          </p:cNvPr>
          <p:cNvSpPr/>
          <p:nvPr/>
        </p:nvSpPr>
        <p:spPr>
          <a:xfrm>
            <a:off x="571500" y="6029325"/>
            <a:ext cx="11049000" cy="571500"/>
          </a:xfrm>
          <a:prstGeom prst="rect">
            <a:avLst/>
          </a:prstGeom>
          <a:solidFill>
            <a:srgbClr val="EFF6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8">
            <a:extLst>
              <a:ext uri="{FF2B5EF4-FFF2-40B4-BE49-F238E27FC236}">
                <a16:creationId xmlns:a16="http://schemas.microsoft.com/office/drawing/2014/main" id="{1E4CE2E8-3261-5E2C-CE5C-3F260FC4FCB7}"/>
              </a:ext>
            </a:extLst>
          </p:cNvPr>
          <p:cNvSpPr txBox="1"/>
          <p:nvPr/>
        </p:nvSpPr>
        <p:spPr>
          <a:xfrm>
            <a:off x="762000" y="6219825"/>
            <a:ext cx="106680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U které barvy se cítíte nejvíce „doma“? Co by byla ta první věc, která by vám od této zátěže ulevila? </a:t>
            </a:r>
            <a:endParaRPr/>
          </a:p>
        </p:txBody>
      </p:sp>
      <p:sp>
        <p:nvSpPr>
          <p:cNvPr id="172" name="Google Shape;172;p18">
            <a:extLst>
              <a:ext uri="{FF2B5EF4-FFF2-40B4-BE49-F238E27FC236}">
                <a16:creationId xmlns:a16="http://schemas.microsoft.com/office/drawing/2014/main" id="{E2E459B0-2574-4016-1A6D-9CDBC363BF2A}"/>
              </a:ext>
            </a:extLst>
          </p:cNvPr>
          <p:cNvSpPr/>
          <p:nvPr/>
        </p:nvSpPr>
        <p:spPr>
          <a:xfrm>
            <a:off x="571500" y="6029325"/>
            <a:ext cx="47625" cy="571500"/>
          </a:xfrm>
          <a:prstGeom prst="rect">
            <a:avLst/>
          </a:prstGeom>
          <a:solidFill>
            <a:srgbClr val="1E3A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8">
            <a:extLst>
              <a:ext uri="{FF2B5EF4-FFF2-40B4-BE49-F238E27FC236}">
                <a16:creationId xmlns:a16="http://schemas.microsoft.com/office/drawing/2014/main" id="{E04531C7-82A8-CAA1-6852-F71CE3912CCB}"/>
              </a:ext>
            </a:extLst>
          </p:cNvPr>
          <p:cNvSpPr/>
          <p:nvPr/>
        </p:nvSpPr>
        <p:spPr>
          <a:xfrm>
            <a:off x="876300" y="26955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EF4444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8">
            <a:extLst>
              <a:ext uri="{FF2B5EF4-FFF2-40B4-BE49-F238E27FC236}">
                <a16:creationId xmlns:a16="http://schemas.microsoft.com/office/drawing/2014/main" id="{62C321A4-CC86-E250-5625-65915896EB3C}"/>
              </a:ext>
            </a:extLst>
          </p:cNvPr>
          <p:cNvSpPr/>
          <p:nvPr/>
        </p:nvSpPr>
        <p:spPr>
          <a:xfrm>
            <a:off x="876300" y="385762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F59E0B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8">
            <a:extLst>
              <a:ext uri="{FF2B5EF4-FFF2-40B4-BE49-F238E27FC236}">
                <a16:creationId xmlns:a16="http://schemas.microsoft.com/office/drawing/2014/main" id="{D8059AEF-DCFC-D5BC-DC17-C87F6414BCB0}"/>
              </a:ext>
            </a:extLst>
          </p:cNvPr>
          <p:cNvSpPr/>
          <p:nvPr/>
        </p:nvSpPr>
        <p:spPr>
          <a:xfrm>
            <a:off x="876300" y="5019675"/>
            <a:ext cx="523875" cy="523875"/>
          </a:xfrm>
          <a:prstGeom prst="roundRect">
            <a:avLst>
              <a:gd name="adj" fmla="val 50000"/>
            </a:avLst>
          </a:prstGeom>
          <a:solidFill>
            <a:srgbClr val="10B981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8">
            <a:extLst>
              <a:ext uri="{FF2B5EF4-FFF2-40B4-BE49-F238E27FC236}">
                <a16:creationId xmlns:a16="http://schemas.microsoft.com/office/drawing/2014/main" id="{DCF2E29A-2028-C860-5E8A-CD204BBAD98E}"/>
              </a:ext>
            </a:extLst>
          </p:cNvPr>
          <p:cNvSpPr txBox="1"/>
          <p:nvPr/>
        </p:nvSpPr>
        <p:spPr>
          <a:xfrm>
            <a:off x="1688852" y="2709315"/>
            <a:ext cx="7881141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4" b="1" dirty="0">
                <a:solidFill>
                  <a:srgbClr val="B91C1C"/>
                </a:solidFill>
                <a:latin typeface="Poppins"/>
                <a:cs typeface="Poppins"/>
                <a:sym typeface="Poppins"/>
              </a:rPr>
              <a:t>Kritické body</a:t>
            </a:r>
            <a:endParaRPr dirty="0"/>
          </a:p>
        </p:txBody>
      </p:sp>
      <p:sp>
        <p:nvSpPr>
          <p:cNvPr id="177" name="Google Shape;177;p18">
            <a:extLst>
              <a:ext uri="{FF2B5EF4-FFF2-40B4-BE49-F238E27FC236}">
                <a16:creationId xmlns:a16="http://schemas.microsoft.com/office/drawing/2014/main" id="{23678D48-27F6-BDAA-3DD3-C68849A64756}"/>
              </a:ext>
            </a:extLst>
          </p:cNvPr>
          <p:cNvSpPr txBox="1"/>
          <p:nvPr/>
        </p:nvSpPr>
        <p:spPr>
          <a:xfrm>
            <a:off x="1638300" y="2990851"/>
            <a:ext cx="8115300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Zmatená komunikace cílů, zastaralé nástroje komunikace, dlouhodobé přetížení týmu</a:t>
            </a:r>
            <a:endParaRPr dirty="0"/>
          </a:p>
        </p:txBody>
      </p:sp>
      <p:sp>
        <p:nvSpPr>
          <p:cNvPr id="178" name="Google Shape;178;p18">
            <a:extLst>
              <a:ext uri="{FF2B5EF4-FFF2-40B4-BE49-F238E27FC236}">
                <a16:creationId xmlns:a16="http://schemas.microsoft.com/office/drawing/2014/main" id="{F2A328A3-C295-B542-3B96-079E13832AD3}"/>
              </a:ext>
            </a:extLst>
          </p:cNvPr>
          <p:cNvSpPr txBox="1"/>
          <p:nvPr/>
        </p:nvSpPr>
        <p:spPr>
          <a:xfrm>
            <a:off x="1638300" y="3829050"/>
            <a:ext cx="8381360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4" b="1" dirty="0">
                <a:solidFill>
                  <a:srgbClr val="B45309"/>
                </a:solidFill>
                <a:latin typeface="Poppins"/>
                <a:cs typeface="Poppins"/>
                <a:sym typeface="Poppins"/>
              </a:rPr>
              <a:t>V procesu</a:t>
            </a:r>
            <a:endParaRPr dirty="0"/>
          </a:p>
        </p:txBody>
      </p:sp>
      <p:sp>
        <p:nvSpPr>
          <p:cNvPr id="179" name="Google Shape;179;p18">
            <a:extLst>
              <a:ext uri="{FF2B5EF4-FFF2-40B4-BE49-F238E27FC236}">
                <a16:creationId xmlns:a16="http://schemas.microsoft.com/office/drawing/2014/main" id="{728F007E-DCB8-DFD2-4821-718A4AF97047}"/>
              </a:ext>
            </a:extLst>
          </p:cNvPr>
          <p:cNvSpPr txBox="1"/>
          <p:nvPr/>
        </p:nvSpPr>
        <p:spPr>
          <a:xfrm>
            <a:off x="1638300" y="4152900"/>
            <a:ext cx="8701454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cs-CZ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dílení</a:t>
            </a: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cs-CZ" sz="1350" b="0" i="0" u="none" strike="noStrike" cap="none" dirty="0" err="1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kow-how</a:t>
            </a: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„na kolene“, čas na osobní rozvoj, flexibilita pracovní doby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80" name="Google Shape;180;p18">
            <a:extLst>
              <a:ext uri="{FF2B5EF4-FFF2-40B4-BE49-F238E27FC236}">
                <a16:creationId xmlns:a16="http://schemas.microsoft.com/office/drawing/2014/main" id="{E9BE34C5-75DF-CF0D-A8F9-5A25E67B9F16}"/>
              </a:ext>
            </a:extLst>
          </p:cNvPr>
          <p:cNvSpPr txBox="1"/>
          <p:nvPr/>
        </p:nvSpPr>
        <p:spPr>
          <a:xfrm>
            <a:off x="1638300" y="4991100"/>
            <a:ext cx="7668458" cy="2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4" b="1" i="0" u="none" strike="noStrike" cap="none" dirty="0">
                <a:solidFill>
                  <a:srgbClr val="047857"/>
                </a:solidFill>
                <a:latin typeface="Poppins"/>
                <a:ea typeface="Poppins"/>
                <a:cs typeface="Poppins"/>
                <a:sym typeface="Poppins"/>
              </a:rPr>
              <a:t>Fungující</a:t>
            </a:r>
            <a:endParaRPr dirty="0"/>
          </a:p>
        </p:txBody>
      </p:sp>
      <p:sp>
        <p:nvSpPr>
          <p:cNvPr id="181" name="Google Shape;181;p18">
            <a:extLst>
              <a:ext uri="{FF2B5EF4-FFF2-40B4-BE49-F238E27FC236}">
                <a16:creationId xmlns:a16="http://schemas.microsoft.com/office/drawing/2014/main" id="{885D5299-AE0C-4385-FFCF-2456361047A8}"/>
              </a:ext>
            </a:extLst>
          </p:cNvPr>
          <p:cNvSpPr txBox="1"/>
          <p:nvPr/>
        </p:nvSpPr>
        <p:spPr>
          <a:xfrm>
            <a:off x="1638300" y="5314950"/>
            <a:ext cx="7982247" cy="31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Skvělá týmová parta, lidský přístup šéfů, pocit, že práce má smysl</a:t>
            </a:r>
            <a:r>
              <a:rPr lang="en-US" sz="1350" b="0" i="0" u="none" strike="noStrike" cap="none" dirty="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/>
          </a:p>
        </p:txBody>
      </p:sp>
      <p:sp>
        <p:nvSpPr>
          <p:cNvPr id="182" name="Google Shape;182;p18">
            <a:extLst>
              <a:ext uri="{FF2B5EF4-FFF2-40B4-BE49-F238E27FC236}">
                <a16:creationId xmlns:a16="http://schemas.microsoft.com/office/drawing/2014/main" id="{E0840F5C-0776-3F2F-9FDA-23097ECD1C8F}"/>
              </a:ext>
            </a:extLst>
          </p:cNvPr>
          <p:cNvSpPr txBox="1"/>
          <p:nvPr/>
        </p:nvSpPr>
        <p:spPr>
          <a:xfrm>
            <a:off x="762000" y="571500"/>
            <a:ext cx="11401425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sz="2850" b="0" i="0" u="none" strike="noStrike" cap="none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SEMAFOR:</a:t>
            </a:r>
            <a:r>
              <a:rPr lang="cs-CZ" sz="2850" dirty="0">
                <a:solidFill>
                  <a:srgbClr val="1E3A8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ANALÝZA BARIÉR </a:t>
            </a:r>
            <a:endParaRPr dirty="0"/>
          </a:p>
        </p:txBody>
      </p:sp>
      <p:sp>
        <p:nvSpPr>
          <p:cNvPr id="183" name="Google Shape;183;p18">
            <a:extLst>
              <a:ext uri="{FF2B5EF4-FFF2-40B4-BE49-F238E27FC236}">
                <a16:creationId xmlns:a16="http://schemas.microsoft.com/office/drawing/2014/main" id="{F671A4FE-A598-DB71-7CC1-F12D9B30949A}"/>
              </a:ext>
            </a:extLst>
          </p:cNvPr>
          <p:cNvSpPr/>
          <p:nvPr/>
        </p:nvSpPr>
        <p:spPr>
          <a:xfrm>
            <a:off x="571500" y="571500"/>
            <a:ext cx="76200" cy="542925"/>
          </a:xfrm>
          <a:prstGeom prst="rect">
            <a:avLst/>
          </a:prstGeom>
          <a:solidFill>
            <a:srgbClr val="0EA5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297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8705</TotalTime>
  <Words>4178</Words>
  <Application>Microsoft Office PowerPoint</Application>
  <PresentationFormat>Širokoúhlá obrazovka</PresentationFormat>
  <Paragraphs>537</Paragraphs>
  <Slides>49</Slides>
  <Notes>49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7" baseType="lpstr">
      <vt:lpstr>Lato</vt:lpstr>
      <vt:lpstr>Poppins SemiBold</vt:lpstr>
      <vt:lpstr>Times New Roman</vt:lpstr>
      <vt:lpstr>Poppins</vt:lpstr>
      <vt:lpstr>Courier New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Jedlickova</dc:creator>
  <cp:lastModifiedBy>Jedlickova</cp:lastModifiedBy>
  <cp:revision>79</cp:revision>
  <dcterms:modified xsi:type="dcterms:W3CDTF">2026-01-19T13:48:12Z</dcterms:modified>
</cp:coreProperties>
</file>