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5"/>
  </p:notesMasterIdLst>
  <p:sldIdLst>
    <p:sldId id="256" r:id="rId2"/>
    <p:sldId id="263" r:id="rId3"/>
    <p:sldId id="264" r:id="rId4"/>
    <p:sldId id="265" r:id="rId5"/>
    <p:sldId id="267" r:id="rId6"/>
    <p:sldId id="266" r:id="rId7"/>
    <p:sldId id="268" r:id="rId8"/>
    <p:sldId id="269" r:id="rId9"/>
    <p:sldId id="270" r:id="rId10"/>
    <p:sldId id="284" r:id="rId11"/>
    <p:sldId id="271" r:id="rId12"/>
    <p:sldId id="272" r:id="rId13"/>
    <p:sldId id="285" r:id="rId14"/>
    <p:sldId id="288" r:id="rId15"/>
    <p:sldId id="289" r:id="rId16"/>
    <p:sldId id="290" r:id="rId17"/>
    <p:sldId id="275" r:id="rId18"/>
    <p:sldId id="276" r:id="rId19"/>
    <p:sldId id="277" r:id="rId20"/>
    <p:sldId id="279" r:id="rId21"/>
    <p:sldId id="280" r:id="rId22"/>
    <p:sldId id="281" r:id="rId23"/>
    <p:sldId id="283" r:id="rId24"/>
  </p:sldIdLst>
  <p:sldSz cx="9144000" cy="5143500" type="screen16x9"/>
  <p:notesSz cx="6858000" cy="9144000"/>
  <p:embeddedFontLs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988"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b578e8797a_0_1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3b578e8797a_0_1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1E72552E-112E-E98D-1379-9FCB863DCC73}"/>
            </a:ext>
          </a:extLst>
        </p:cNvPr>
        <p:cNvGrpSpPr/>
        <p:nvPr/>
      </p:nvGrpSpPr>
      <p:grpSpPr>
        <a:xfrm>
          <a:off x="0" y="0"/>
          <a:ext cx="0" cy="0"/>
          <a:chOff x="0" y="0"/>
          <a:chExt cx="0" cy="0"/>
        </a:xfrm>
      </p:grpSpPr>
      <p:sp>
        <p:nvSpPr>
          <p:cNvPr id="272" name="Google Shape;272;g3b578e8797a_0_1063:notes">
            <a:extLst>
              <a:ext uri="{FF2B5EF4-FFF2-40B4-BE49-F238E27FC236}">
                <a16:creationId xmlns:a16="http://schemas.microsoft.com/office/drawing/2014/main" id="{1B1AF4B9-F987-FA03-C57C-0ACB07FB032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3b578e8797a_0_1063:notes">
            <a:extLst>
              <a:ext uri="{FF2B5EF4-FFF2-40B4-BE49-F238E27FC236}">
                <a16:creationId xmlns:a16="http://schemas.microsoft.com/office/drawing/2014/main" id="{EC52DCD1-7867-735C-C57D-9E10B498AF5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74" name="Google Shape;274;g3b578e8797a_0_1063:notes">
            <a:extLst>
              <a:ext uri="{FF2B5EF4-FFF2-40B4-BE49-F238E27FC236}">
                <a16:creationId xmlns:a16="http://schemas.microsoft.com/office/drawing/2014/main" id="{ADD41293-B19D-943D-0EAC-138BD6DFCD6E}"/>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10</a:t>
            </a:fld>
            <a:endParaRPr/>
          </a:p>
        </p:txBody>
      </p:sp>
    </p:spTree>
    <p:extLst>
      <p:ext uri="{BB962C8B-B14F-4D97-AF65-F5344CB8AC3E}">
        <p14:creationId xmlns:p14="http://schemas.microsoft.com/office/powerpoint/2010/main" val="3555911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b578e8797a_0_10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3b578e8797a_0_10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74" name="Google Shape;274;g3b578e8797a_0_10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b578e8797a_0_10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b578e8797a_0_10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82" name="Google Shape;282;g3b578e8797a_0_10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b578e8797a_0_10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b578e8797a_0_10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dirty="0">
                <a:solidFill>
                  <a:srgbClr val="272D58"/>
                </a:solidFill>
                <a:latin typeface="Calibri"/>
                <a:ea typeface="Calibri"/>
                <a:cs typeface="Calibri"/>
                <a:sym typeface="Calibri"/>
              </a:rPr>
              <a:t>Společenství získá postavení orgánu veřejné moci</a:t>
            </a:r>
            <a:r>
              <a:rPr lang="cs" sz="2400" dirty="0">
                <a:solidFill>
                  <a:srgbClr val="272D58"/>
                </a:solidFill>
                <a:latin typeface="Calibri"/>
                <a:ea typeface="Calibri"/>
                <a:cs typeface="Calibri"/>
                <a:sym typeface="Calibri"/>
              </a:rPr>
              <a:t>, který vlastním jménem bude moci na základě zvláštních zákonů vykonávat i státní správu, anebo další činnosti.</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Dojde ke </a:t>
            </a:r>
            <a:r>
              <a:rPr lang="cs" sz="2400" b="1" dirty="0">
                <a:solidFill>
                  <a:srgbClr val="272D58"/>
                </a:solidFill>
                <a:latin typeface="Calibri"/>
                <a:ea typeface="Calibri"/>
                <a:cs typeface="Calibri"/>
                <a:sym typeface="Calibri"/>
              </a:rPr>
              <a:t>zřízení kanceláře společenství obcí </a:t>
            </a:r>
            <a:r>
              <a:rPr lang="cs" sz="2400" dirty="0">
                <a:solidFill>
                  <a:srgbClr val="272D58"/>
                </a:solidFill>
                <a:latin typeface="Calibri"/>
                <a:ea typeface="Calibri"/>
                <a:cs typeface="Calibri"/>
                <a:sym typeface="Calibri"/>
              </a:rPr>
              <a:t>jakožto ekvivalentu obecního úřadu, v jeho čele stojí </a:t>
            </a:r>
            <a:r>
              <a:rPr lang="cs" sz="2400" b="1" dirty="0">
                <a:solidFill>
                  <a:srgbClr val="272D58"/>
                </a:solidFill>
                <a:latin typeface="Calibri"/>
                <a:ea typeface="Calibri"/>
                <a:cs typeface="Calibri"/>
                <a:sym typeface="Calibri"/>
              </a:rPr>
              <a:t>vedoucí kanceláře</a:t>
            </a:r>
            <a:r>
              <a:rPr lang="cs" sz="2400" dirty="0">
                <a:solidFill>
                  <a:srgbClr val="272D58"/>
                </a:solidFill>
                <a:latin typeface="Calibri"/>
                <a:ea typeface="Calibri"/>
                <a:cs typeface="Calibri"/>
                <a:sym typeface="Calibri"/>
              </a:rPr>
              <a:t>.</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dirty="0">
                <a:solidFill>
                  <a:srgbClr val="272D58"/>
                </a:solidFill>
                <a:latin typeface="Calibri"/>
                <a:ea typeface="Calibri"/>
                <a:cs typeface="Calibri"/>
                <a:sym typeface="Calibri"/>
              </a:rPr>
              <a:t>zaměstnanci společenství obcí budou odměňováni platem</a:t>
            </a:r>
            <a:r>
              <a:rPr lang="cs" sz="2400" dirty="0">
                <a:solidFill>
                  <a:srgbClr val="272D58"/>
                </a:solidFill>
                <a:latin typeface="Calibri"/>
                <a:ea typeface="Calibri"/>
                <a:cs typeface="Calibri"/>
                <a:sym typeface="Calibri"/>
              </a:rPr>
              <a:t>, nikoli mzdou, jako je tomu u běžných dobrovolných svazků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dirty="0"/>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Ve finanční oblasti se navrhuje upravit příspěvek na výkon státní správy a příspěvek na činnost.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82" name="Google Shape;282;g3b578e8797a_0_10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13</a:t>
            </a:fld>
            <a:endParaRPr/>
          </a:p>
        </p:txBody>
      </p:sp>
    </p:spTree>
    <p:extLst>
      <p:ext uri="{BB962C8B-B14F-4D97-AF65-F5344CB8AC3E}">
        <p14:creationId xmlns:p14="http://schemas.microsoft.com/office/powerpoint/2010/main" val="1233114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8828392A-29B4-0714-C38C-3BF9A6C90684}"/>
            </a:ext>
          </a:extLst>
        </p:cNvPr>
        <p:cNvGrpSpPr/>
        <p:nvPr/>
      </p:nvGrpSpPr>
      <p:grpSpPr>
        <a:xfrm>
          <a:off x="0" y="0"/>
          <a:ext cx="0" cy="0"/>
          <a:chOff x="0" y="0"/>
          <a:chExt cx="0" cy="0"/>
        </a:xfrm>
      </p:grpSpPr>
      <p:sp>
        <p:nvSpPr>
          <p:cNvPr id="280" name="Google Shape;280;g3b578e8797a_0_1071:notes">
            <a:extLst>
              <a:ext uri="{FF2B5EF4-FFF2-40B4-BE49-F238E27FC236}">
                <a16:creationId xmlns:a16="http://schemas.microsoft.com/office/drawing/2014/main" id="{5CC67862-BA1D-E739-E679-6628643949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b578e8797a_0_1071:notes">
            <a:extLst>
              <a:ext uri="{FF2B5EF4-FFF2-40B4-BE49-F238E27FC236}">
                <a16:creationId xmlns:a16="http://schemas.microsoft.com/office/drawing/2014/main" id="{382B9634-D3A0-5C2E-3EBD-2DF4C5E331D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dirty="0">
                <a:solidFill>
                  <a:srgbClr val="272D58"/>
                </a:solidFill>
                <a:latin typeface="Calibri"/>
                <a:ea typeface="Calibri"/>
                <a:cs typeface="Calibri"/>
                <a:sym typeface="Calibri"/>
              </a:rPr>
              <a:t>Společenství získá postavení orgánu veřejné moci</a:t>
            </a:r>
            <a:r>
              <a:rPr lang="cs" sz="2400" dirty="0">
                <a:solidFill>
                  <a:srgbClr val="272D58"/>
                </a:solidFill>
                <a:latin typeface="Calibri"/>
                <a:ea typeface="Calibri"/>
                <a:cs typeface="Calibri"/>
                <a:sym typeface="Calibri"/>
              </a:rPr>
              <a:t>, který vlastním jménem bude moci na základě zvláštních zákonů vykonávat i státní správu, anebo další činnosti.</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Dojde ke </a:t>
            </a:r>
            <a:r>
              <a:rPr lang="cs" sz="2400" b="1" dirty="0">
                <a:solidFill>
                  <a:srgbClr val="272D58"/>
                </a:solidFill>
                <a:latin typeface="Calibri"/>
                <a:ea typeface="Calibri"/>
                <a:cs typeface="Calibri"/>
                <a:sym typeface="Calibri"/>
              </a:rPr>
              <a:t>zřízení kanceláře společenství obcí </a:t>
            </a:r>
            <a:r>
              <a:rPr lang="cs" sz="2400" dirty="0">
                <a:solidFill>
                  <a:srgbClr val="272D58"/>
                </a:solidFill>
                <a:latin typeface="Calibri"/>
                <a:ea typeface="Calibri"/>
                <a:cs typeface="Calibri"/>
                <a:sym typeface="Calibri"/>
              </a:rPr>
              <a:t>jakožto ekvivalentu obecního úřadu, v jeho čele stojí </a:t>
            </a:r>
            <a:r>
              <a:rPr lang="cs" sz="2400" b="1" dirty="0">
                <a:solidFill>
                  <a:srgbClr val="272D58"/>
                </a:solidFill>
                <a:latin typeface="Calibri"/>
                <a:ea typeface="Calibri"/>
                <a:cs typeface="Calibri"/>
                <a:sym typeface="Calibri"/>
              </a:rPr>
              <a:t>vedoucí kanceláře</a:t>
            </a:r>
            <a:r>
              <a:rPr lang="cs" sz="2400" dirty="0">
                <a:solidFill>
                  <a:srgbClr val="272D58"/>
                </a:solidFill>
                <a:latin typeface="Calibri"/>
                <a:ea typeface="Calibri"/>
                <a:cs typeface="Calibri"/>
                <a:sym typeface="Calibri"/>
              </a:rPr>
              <a:t>.</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dirty="0">
                <a:solidFill>
                  <a:srgbClr val="272D58"/>
                </a:solidFill>
                <a:latin typeface="Calibri"/>
                <a:ea typeface="Calibri"/>
                <a:cs typeface="Calibri"/>
                <a:sym typeface="Calibri"/>
              </a:rPr>
              <a:t>zaměstnanci společenství obcí budou odměňováni platem</a:t>
            </a:r>
            <a:r>
              <a:rPr lang="cs" sz="2400" dirty="0">
                <a:solidFill>
                  <a:srgbClr val="272D58"/>
                </a:solidFill>
                <a:latin typeface="Calibri"/>
                <a:ea typeface="Calibri"/>
                <a:cs typeface="Calibri"/>
                <a:sym typeface="Calibri"/>
              </a:rPr>
              <a:t>, nikoli mzdou, jako je tomu u běžných dobrovolných svazků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dirty="0"/>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Ve finanční oblasti se navrhuje upravit příspěvek na výkon státní správy a příspěvek na činnost.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82" name="Google Shape;282;g3b578e8797a_0_1071:notes">
            <a:extLst>
              <a:ext uri="{FF2B5EF4-FFF2-40B4-BE49-F238E27FC236}">
                <a16:creationId xmlns:a16="http://schemas.microsoft.com/office/drawing/2014/main" id="{4B4FE7E2-A2A0-E0CB-8475-6B4EA74F07D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14</a:t>
            </a:fld>
            <a:endParaRPr/>
          </a:p>
        </p:txBody>
      </p:sp>
    </p:spTree>
    <p:extLst>
      <p:ext uri="{BB962C8B-B14F-4D97-AF65-F5344CB8AC3E}">
        <p14:creationId xmlns:p14="http://schemas.microsoft.com/office/powerpoint/2010/main" val="133816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4084419D-C050-B465-4AB7-788B3A8D4D47}"/>
            </a:ext>
          </a:extLst>
        </p:cNvPr>
        <p:cNvGrpSpPr/>
        <p:nvPr/>
      </p:nvGrpSpPr>
      <p:grpSpPr>
        <a:xfrm>
          <a:off x="0" y="0"/>
          <a:ext cx="0" cy="0"/>
          <a:chOff x="0" y="0"/>
          <a:chExt cx="0" cy="0"/>
        </a:xfrm>
      </p:grpSpPr>
      <p:sp>
        <p:nvSpPr>
          <p:cNvPr id="280" name="Google Shape;280;g3b578e8797a_0_1071:notes">
            <a:extLst>
              <a:ext uri="{FF2B5EF4-FFF2-40B4-BE49-F238E27FC236}">
                <a16:creationId xmlns:a16="http://schemas.microsoft.com/office/drawing/2014/main" id="{757F8B4D-FD49-7F4C-5770-541413AF567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b578e8797a_0_1071:notes">
            <a:extLst>
              <a:ext uri="{FF2B5EF4-FFF2-40B4-BE49-F238E27FC236}">
                <a16:creationId xmlns:a16="http://schemas.microsoft.com/office/drawing/2014/main" id="{5EC0835F-2004-F67A-E2F8-074F9E545C0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dirty="0">
                <a:solidFill>
                  <a:srgbClr val="272D58"/>
                </a:solidFill>
                <a:latin typeface="Calibri"/>
                <a:ea typeface="Calibri"/>
                <a:cs typeface="Calibri"/>
                <a:sym typeface="Calibri"/>
              </a:rPr>
              <a:t>Společenství získá postavení orgánu veřejné moci</a:t>
            </a:r>
            <a:r>
              <a:rPr lang="cs" sz="2400" dirty="0">
                <a:solidFill>
                  <a:srgbClr val="272D58"/>
                </a:solidFill>
                <a:latin typeface="Calibri"/>
                <a:ea typeface="Calibri"/>
                <a:cs typeface="Calibri"/>
                <a:sym typeface="Calibri"/>
              </a:rPr>
              <a:t>, který vlastním jménem bude moci na základě zvláštních zákonů vykonávat i státní správu, anebo další činnosti.</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Dojde ke </a:t>
            </a:r>
            <a:r>
              <a:rPr lang="cs" sz="2400" b="1" dirty="0">
                <a:solidFill>
                  <a:srgbClr val="272D58"/>
                </a:solidFill>
                <a:latin typeface="Calibri"/>
                <a:ea typeface="Calibri"/>
                <a:cs typeface="Calibri"/>
                <a:sym typeface="Calibri"/>
              </a:rPr>
              <a:t>zřízení kanceláře společenství obcí </a:t>
            </a:r>
            <a:r>
              <a:rPr lang="cs" sz="2400" dirty="0">
                <a:solidFill>
                  <a:srgbClr val="272D58"/>
                </a:solidFill>
                <a:latin typeface="Calibri"/>
                <a:ea typeface="Calibri"/>
                <a:cs typeface="Calibri"/>
                <a:sym typeface="Calibri"/>
              </a:rPr>
              <a:t>jakožto ekvivalentu obecního úřadu, v jeho čele stojí </a:t>
            </a:r>
            <a:r>
              <a:rPr lang="cs" sz="2400" b="1" dirty="0">
                <a:solidFill>
                  <a:srgbClr val="272D58"/>
                </a:solidFill>
                <a:latin typeface="Calibri"/>
                <a:ea typeface="Calibri"/>
                <a:cs typeface="Calibri"/>
                <a:sym typeface="Calibri"/>
              </a:rPr>
              <a:t>vedoucí kanceláře</a:t>
            </a:r>
            <a:r>
              <a:rPr lang="cs" sz="2400" dirty="0">
                <a:solidFill>
                  <a:srgbClr val="272D58"/>
                </a:solidFill>
                <a:latin typeface="Calibri"/>
                <a:ea typeface="Calibri"/>
                <a:cs typeface="Calibri"/>
                <a:sym typeface="Calibri"/>
              </a:rPr>
              <a:t>.</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dirty="0">
                <a:solidFill>
                  <a:srgbClr val="272D58"/>
                </a:solidFill>
                <a:latin typeface="Calibri"/>
                <a:ea typeface="Calibri"/>
                <a:cs typeface="Calibri"/>
                <a:sym typeface="Calibri"/>
              </a:rPr>
              <a:t>zaměstnanci společenství obcí budou odměňováni platem</a:t>
            </a:r>
            <a:r>
              <a:rPr lang="cs" sz="2400" dirty="0">
                <a:solidFill>
                  <a:srgbClr val="272D58"/>
                </a:solidFill>
                <a:latin typeface="Calibri"/>
                <a:ea typeface="Calibri"/>
                <a:cs typeface="Calibri"/>
                <a:sym typeface="Calibri"/>
              </a:rPr>
              <a:t>, nikoli mzdou, jako je tomu u běžných dobrovolných svazků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dirty="0"/>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Ve finanční oblasti se navrhuje upravit příspěvek na výkon státní správy a příspěvek na činnost.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82" name="Google Shape;282;g3b578e8797a_0_1071:notes">
            <a:extLst>
              <a:ext uri="{FF2B5EF4-FFF2-40B4-BE49-F238E27FC236}">
                <a16:creationId xmlns:a16="http://schemas.microsoft.com/office/drawing/2014/main" id="{131AC83C-5F37-FF59-8A75-B64CB73D294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15</a:t>
            </a:fld>
            <a:endParaRPr/>
          </a:p>
        </p:txBody>
      </p:sp>
    </p:spTree>
    <p:extLst>
      <p:ext uri="{BB962C8B-B14F-4D97-AF65-F5344CB8AC3E}">
        <p14:creationId xmlns:p14="http://schemas.microsoft.com/office/powerpoint/2010/main" val="6570523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DB27B75B-A1CE-B69E-3E3B-A429B23304BA}"/>
            </a:ext>
          </a:extLst>
        </p:cNvPr>
        <p:cNvGrpSpPr/>
        <p:nvPr/>
      </p:nvGrpSpPr>
      <p:grpSpPr>
        <a:xfrm>
          <a:off x="0" y="0"/>
          <a:ext cx="0" cy="0"/>
          <a:chOff x="0" y="0"/>
          <a:chExt cx="0" cy="0"/>
        </a:xfrm>
      </p:grpSpPr>
      <p:sp>
        <p:nvSpPr>
          <p:cNvPr id="280" name="Google Shape;280;g3b578e8797a_0_1071:notes">
            <a:extLst>
              <a:ext uri="{FF2B5EF4-FFF2-40B4-BE49-F238E27FC236}">
                <a16:creationId xmlns:a16="http://schemas.microsoft.com/office/drawing/2014/main" id="{75951763-B939-0A06-43C3-E252BA5AB4C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3b578e8797a_0_1071:notes">
            <a:extLst>
              <a:ext uri="{FF2B5EF4-FFF2-40B4-BE49-F238E27FC236}">
                <a16:creationId xmlns:a16="http://schemas.microsoft.com/office/drawing/2014/main" id="{89B1DC6C-3521-9F91-A9C1-87EC3E84C1E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dirty="0">
                <a:solidFill>
                  <a:srgbClr val="272D58"/>
                </a:solidFill>
                <a:latin typeface="Calibri"/>
                <a:ea typeface="Calibri"/>
                <a:cs typeface="Calibri"/>
                <a:sym typeface="Calibri"/>
              </a:rPr>
              <a:t>Společenství získá postavení orgánu veřejné moci</a:t>
            </a:r>
            <a:r>
              <a:rPr lang="cs" sz="2400" dirty="0">
                <a:solidFill>
                  <a:srgbClr val="272D58"/>
                </a:solidFill>
                <a:latin typeface="Calibri"/>
                <a:ea typeface="Calibri"/>
                <a:cs typeface="Calibri"/>
                <a:sym typeface="Calibri"/>
              </a:rPr>
              <a:t>, který vlastním jménem bude moci na základě zvláštních zákonů vykonávat i státní správu, anebo další činnosti.</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Dojde ke </a:t>
            </a:r>
            <a:r>
              <a:rPr lang="cs" sz="2400" b="1" dirty="0">
                <a:solidFill>
                  <a:srgbClr val="272D58"/>
                </a:solidFill>
                <a:latin typeface="Calibri"/>
                <a:ea typeface="Calibri"/>
                <a:cs typeface="Calibri"/>
                <a:sym typeface="Calibri"/>
              </a:rPr>
              <a:t>zřízení kanceláře společenství obcí </a:t>
            </a:r>
            <a:r>
              <a:rPr lang="cs" sz="2400" dirty="0">
                <a:solidFill>
                  <a:srgbClr val="272D58"/>
                </a:solidFill>
                <a:latin typeface="Calibri"/>
                <a:ea typeface="Calibri"/>
                <a:cs typeface="Calibri"/>
                <a:sym typeface="Calibri"/>
              </a:rPr>
              <a:t>jakožto ekvivalentu obecního úřadu, v jeho čele stojí </a:t>
            </a:r>
            <a:r>
              <a:rPr lang="cs" sz="2400" b="1" dirty="0">
                <a:solidFill>
                  <a:srgbClr val="272D58"/>
                </a:solidFill>
                <a:latin typeface="Calibri"/>
                <a:ea typeface="Calibri"/>
                <a:cs typeface="Calibri"/>
                <a:sym typeface="Calibri"/>
              </a:rPr>
              <a:t>vedoucí kanceláře</a:t>
            </a:r>
            <a:r>
              <a:rPr lang="cs" sz="2400" dirty="0">
                <a:solidFill>
                  <a:srgbClr val="272D58"/>
                </a:solidFill>
                <a:latin typeface="Calibri"/>
                <a:ea typeface="Calibri"/>
                <a:cs typeface="Calibri"/>
                <a:sym typeface="Calibri"/>
              </a:rPr>
              <a:t>.</a:t>
            </a:r>
            <a:endParaRPr dirty="0"/>
          </a:p>
          <a:p>
            <a:pPr marL="374650" lvl="4" indent="-228600" algn="l" rtl="0">
              <a:lnSpc>
                <a:spcPct val="100000"/>
              </a:lnSpc>
              <a:spcBef>
                <a:spcPts val="0"/>
              </a:spcBef>
              <a:spcAft>
                <a:spcPts val="0"/>
              </a:spcAft>
              <a:buClr>
                <a:srgbClr val="272D58"/>
              </a:buClr>
              <a:buSzPts val="2400"/>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dirty="0">
                <a:solidFill>
                  <a:srgbClr val="272D58"/>
                </a:solidFill>
                <a:latin typeface="Calibri"/>
                <a:ea typeface="Calibri"/>
                <a:cs typeface="Calibri"/>
                <a:sym typeface="Calibri"/>
              </a:rPr>
              <a:t>zaměstnanci společenství obcí budou odměňováni platem</a:t>
            </a:r>
            <a:r>
              <a:rPr lang="cs" sz="2400" dirty="0">
                <a:solidFill>
                  <a:srgbClr val="272D58"/>
                </a:solidFill>
                <a:latin typeface="Calibri"/>
                <a:ea typeface="Calibri"/>
                <a:cs typeface="Calibri"/>
                <a:sym typeface="Calibri"/>
              </a:rPr>
              <a:t>, nikoli mzdou, jako je tomu u běžných dobrovolných svazků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dirty="0"/>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dirty="0"/>
          </a:p>
          <a:p>
            <a:pPr marL="374650" lvl="4" indent="-228600" algn="l" rtl="0">
              <a:lnSpc>
                <a:spcPct val="100000"/>
              </a:lnSpc>
              <a:spcBef>
                <a:spcPts val="0"/>
              </a:spcBef>
              <a:spcAft>
                <a:spcPts val="0"/>
              </a:spcAft>
              <a:buClr>
                <a:srgbClr val="272D58"/>
              </a:buClr>
              <a:buSzPts val="2400"/>
              <a:buNone/>
            </a:pPr>
            <a:endParaRPr sz="2400" b="1" dirty="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Ve finanční oblasti se navrhuje upravit příspěvek na výkon státní správy a příspěvek na činnost.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dirty="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dirty="0"/>
          </a:p>
          <a:p>
            <a:pPr marL="717550" lvl="4" indent="-190500" algn="l" rtl="0">
              <a:lnSpc>
                <a:spcPct val="100000"/>
              </a:lnSpc>
              <a:spcBef>
                <a:spcPts val="60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dirty="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282" name="Google Shape;282;g3b578e8797a_0_1071:notes">
            <a:extLst>
              <a:ext uri="{FF2B5EF4-FFF2-40B4-BE49-F238E27FC236}">
                <a16:creationId xmlns:a16="http://schemas.microsoft.com/office/drawing/2014/main" id="{77D1C38F-3C11-364B-E1FA-BCC415CE8B3F}"/>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16</a:t>
            </a:fld>
            <a:endParaRPr/>
          </a:p>
        </p:txBody>
      </p:sp>
    </p:spTree>
    <p:extLst>
      <p:ext uri="{BB962C8B-B14F-4D97-AF65-F5344CB8AC3E}">
        <p14:creationId xmlns:p14="http://schemas.microsoft.com/office/powerpoint/2010/main" val="3611830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3b578e8797a_0_1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g3b578e8797a_0_11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10" name="Google Shape;310;g3b578e8797a_0_11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b578e8797a_0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3b578e8797a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18" name="Google Shape;318;g3b578e8797a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b577d9fcad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5" name="Google Shape;325;g3b577d9fcad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26" name="Google Shape;326;g3b577d9fcad_0_1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b578e8797a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3b578e8797a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07" name="Google Shape;207;g3b578e8797a_0_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b577d9fcad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g3b577d9fcad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r>
              <a:rPr lang="cs" sz="2400">
                <a:solidFill>
                  <a:srgbClr val="272D58"/>
                </a:solidFill>
                <a:latin typeface="Calibri"/>
                <a:ea typeface="Calibri"/>
                <a:cs typeface="Calibri"/>
                <a:sym typeface="Calibri"/>
              </a:rPr>
              <a:t>§ 53a odst. 4 zákona o obcích předpokládá, že zvláštní zákon může svěřit společenství obcí i výkon činností nad rámec vlastní spolupráce obcí a koordinace rozvoje jejich území. </a:t>
            </a:r>
            <a:endParaRPr/>
          </a:p>
          <a:p>
            <a:pPr marL="374650" lvl="4" indent="-228600" algn="l" rtl="0">
              <a:lnSpc>
                <a:spcPct val="100000"/>
              </a:lnSpc>
              <a:spcBef>
                <a:spcPts val="0"/>
              </a:spcBef>
              <a:spcAft>
                <a:spcPts val="0"/>
              </a:spcAft>
              <a:buClr>
                <a:srgbClr val="272D58"/>
              </a:buClr>
              <a:buSzPts val="2400"/>
              <a:buNone/>
            </a:pPr>
            <a:r>
              <a:rPr lang="cs" sz="2400">
                <a:solidFill>
                  <a:srgbClr val="272D58"/>
                </a:solidFill>
                <a:latin typeface="Calibri"/>
                <a:ea typeface="Calibri"/>
                <a:cs typeface="Calibri"/>
                <a:sym typeface="Calibri"/>
              </a:rPr>
              <a:t>V tomto kontextu se navrhuje:</a:t>
            </a:r>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zavedení možnosti, aby společenství obcí </a:t>
            </a:r>
            <a:r>
              <a:rPr lang="cs" sz="2400" b="1">
                <a:solidFill>
                  <a:srgbClr val="272D58"/>
                </a:solidFill>
                <a:latin typeface="Calibri"/>
                <a:ea typeface="Calibri"/>
                <a:cs typeface="Calibri"/>
                <a:sym typeface="Calibri"/>
              </a:rPr>
              <a:t>zřídilo společnou obecní policii </a:t>
            </a:r>
            <a:r>
              <a:rPr lang="cs" sz="2400">
                <a:solidFill>
                  <a:srgbClr val="272D58"/>
                </a:solidFill>
                <a:latin typeface="Calibri"/>
                <a:ea typeface="Calibri"/>
                <a:cs typeface="Calibri"/>
                <a:sym typeface="Calibri"/>
              </a:rPr>
              <a:t>pro ty své členské obce, které budou mít o tento typ spolupráce zájem (a které nebudou mít vlastní obecní policii či nebudou využívat na základě veřejnoprávní smlouvy obecní policii jiné obce);</a:t>
            </a:r>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využití společenství obcí jako </a:t>
            </a:r>
            <a:r>
              <a:rPr lang="cs" sz="2400" b="1">
                <a:solidFill>
                  <a:srgbClr val="272D58"/>
                </a:solidFill>
                <a:latin typeface="Calibri"/>
                <a:ea typeface="Calibri"/>
                <a:cs typeface="Calibri"/>
                <a:sym typeface="Calibri"/>
              </a:rPr>
              <a:t>platformy při plánování veřejné dopravy</a:t>
            </a:r>
            <a:r>
              <a:rPr lang="cs" sz="2400">
                <a:solidFill>
                  <a:srgbClr val="272D58"/>
                </a:solidFill>
                <a:latin typeface="Calibri"/>
                <a:ea typeface="Calibri"/>
                <a:cs typeface="Calibri"/>
                <a:sym typeface="Calibri"/>
              </a:rPr>
              <a:t>, neboť společenství obcí bude moci pro členské obce pořizovat společný plán dopravní obslužnosti území,</a:t>
            </a:r>
            <a:endParaRPr/>
          </a:p>
          <a:p>
            <a:pPr marL="717550" lvl="4" indent="-342900" algn="l" rtl="0">
              <a:lnSpc>
                <a:spcPct val="100000"/>
              </a:lnSpc>
              <a:spcBef>
                <a:spcPts val="60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zavedení možnosti, aby společenství obcí mohlo být kontaktním místem veřejné správy </a:t>
            </a:r>
            <a:r>
              <a:rPr lang="cs" sz="2400">
                <a:solidFill>
                  <a:srgbClr val="272D58"/>
                </a:solidFill>
                <a:latin typeface="Calibri"/>
                <a:ea typeface="Calibri"/>
                <a:cs typeface="Calibri"/>
                <a:sym typeface="Calibri"/>
              </a:rPr>
              <a:t>(CzechPOINT).</a:t>
            </a:r>
            <a:endParaRPr/>
          </a:p>
          <a:p>
            <a:pPr marL="374650" lvl="4" indent="-228600" algn="l" rtl="0">
              <a:lnSpc>
                <a:spcPct val="100000"/>
              </a:lnSpc>
              <a:spcBef>
                <a:spcPts val="600"/>
              </a:spcBef>
              <a:spcAft>
                <a:spcPts val="0"/>
              </a:spcAft>
              <a:buClr>
                <a:srgbClr val="272D58"/>
              </a:buClr>
              <a:buSzPts val="2400"/>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42" name="Google Shape;342;g3b577d9fcad_0_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3b578e8797a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3b578e8797a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r>
              <a:rPr lang="cs" sz="2400">
                <a:solidFill>
                  <a:srgbClr val="272D58"/>
                </a:solidFill>
                <a:latin typeface="Calibri"/>
                <a:ea typeface="Calibri"/>
                <a:cs typeface="Calibri"/>
                <a:sym typeface="Calibri"/>
              </a:rPr>
              <a:t>§ 53a odst. 4 zákona o obcích předpokládá, že zvláštní zákon může svěřit společenství obcí i výkon činností nad rámec vlastní spolupráce obcí a koordinace rozvoje jejich území. </a:t>
            </a:r>
            <a:endParaRPr/>
          </a:p>
          <a:p>
            <a:pPr marL="374650" lvl="4" indent="-228600" algn="l" rtl="0">
              <a:lnSpc>
                <a:spcPct val="100000"/>
              </a:lnSpc>
              <a:spcBef>
                <a:spcPts val="0"/>
              </a:spcBef>
              <a:spcAft>
                <a:spcPts val="0"/>
              </a:spcAft>
              <a:buClr>
                <a:srgbClr val="272D58"/>
              </a:buClr>
              <a:buSzPts val="2400"/>
              <a:buNone/>
            </a:pPr>
            <a:r>
              <a:rPr lang="cs" sz="2400">
                <a:solidFill>
                  <a:srgbClr val="272D58"/>
                </a:solidFill>
                <a:latin typeface="Calibri"/>
                <a:ea typeface="Calibri"/>
                <a:cs typeface="Calibri"/>
                <a:sym typeface="Calibri"/>
              </a:rPr>
              <a:t>V tomto kontextu se navrhuje:</a:t>
            </a:r>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zavedení možnosti, aby společenství obcí </a:t>
            </a:r>
            <a:r>
              <a:rPr lang="cs" sz="2400" b="1">
                <a:solidFill>
                  <a:srgbClr val="272D58"/>
                </a:solidFill>
                <a:latin typeface="Calibri"/>
                <a:ea typeface="Calibri"/>
                <a:cs typeface="Calibri"/>
                <a:sym typeface="Calibri"/>
              </a:rPr>
              <a:t>zřídilo společnou obecní policii </a:t>
            </a:r>
            <a:r>
              <a:rPr lang="cs" sz="2400">
                <a:solidFill>
                  <a:srgbClr val="272D58"/>
                </a:solidFill>
                <a:latin typeface="Calibri"/>
                <a:ea typeface="Calibri"/>
                <a:cs typeface="Calibri"/>
                <a:sym typeface="Calibri"/>
              </a:rPr>
              <a:t>pro ty své členské obce, které budou mít o tento typ spolupráce zájem (a které nebudou mít vlastní obecní policii či nebudou využívat na základě veřejnoprávní smlouvy obecní policii jiné obce);</a:t>
            </a:r>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využití společenství obcí jako </a:t>
            </a:r>
            <a:r>
              <a:rPr lang="cs" sz="2400" b="1">
                <a:solidFill>
                  <a:srgbClr val="272D58"/>
                </a:solidFill>
                <a:latin typeface="Calibri"/>
                <a:ea typeface="Calibri"/>
                <a:cs typeface="Calibri"/>
                <a:sym typeface="Calibri"/>
              </a:rPr>
              <a:t>platformy při plánování veřejné dopravy</a:t>
            </a:r>
            <a:r>
              <a:rPr lang="cs" sz="2400">
                <a:solidFill>
                  <a:srgbClr val="272D58"/>
                </a:solidFill>
                <a:latin typeface="Calibri"/>
                <a:ea typeface="Calibri"/>
                <a:cs typeface="Calibri"/>
                <a:sym typeface="Calibri"/>
              </a:rPr>
              <a:t>, neboť společenství obcí bude moci pro členské obce pořizovat společný plán dopravní obslužnosti území,</a:t>
            </a:r>
            <a:endParaRPr/>
          </a:p>
          <a:p>
            <a:pPr marL="717550" lvl="4" indent="-342900" algn="l" rtl="0">
              <a:lnSpc>
                <a:spcPct val="100000"/>
              </a:lnSpc>
              <a:spcBef>
                <a:spcPts val="60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zavedení možnosti, aby společenství obcí mohlo být kontaktním místem veřejné správy </a:t>
            </a:r>
            <a:r>
              <a:rPr lang="cs" sz="2400">
                <a:solidFill>
                  <a:srgbClr val="272D58"/>
                </a:solidFill>
                <a:latin typeface="Calibri"/>
                <a:ea typeface="Calibri"/>
                <a:cs typeface="Calibri"/>
                <a:sym typeface="Calibri"/>
              </a:rPr>
              <a:t>(CzechPOINT).</a:t>
            </a:r>
            <a:endParaRPr/>
          </a:p>
          <a:p>
            <a:pPr marL="374650" lvl="4" indent="-228600" algn="l" rtl="0">
              <a:lnSpc>
                <a:spcPct val="100000"/>
              </a:lnSpc>
              <a:spcBef>
                <a:spcPts val="600"/>
              </a:spcBef>
              <a:spcAft>
                <a:spcPts val="0"/>
              </a:spcAft>
              <a:buClr>
                <a:srgbClr val="272D58"/>
              </a:buClr>
              <a:buSzPts val="2400"/>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50" name="Google Shape;350;g3b578e8797a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3b578e8797a_0_4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g3b578e8797a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b578e8797a_0_6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g3b578e8797a_0_6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376" name="Google Shape;376;g3b578e8797a_0_6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c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b578e8797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3b578e8797a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15" name="Google Shape;215;g3b578e8797a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b578e8797a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3b578e8797a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23" name="Google Shape;223;g3b578e8797a_0_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b578e8797a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3b578e8797a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39" name="Google Shape;239;g3b578e8797a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b578e8797a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g3b578e8797a_0_6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31" name="Google Shape;231;g3b578e8797a_0_6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3b578e8797a_0_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3b578e8797a_0_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47" name="Google Shape;247;g3b578e8797a_0_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b578e8797a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3b578e8797a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b="1">
                <a:solidFill>
                  <a:srgbClr val="272D58"/>
                </a:solidFill>
                <a:latin typeface="Calibri"/>
                <a:ea typeface="Calibri"/>
                <a:cs typeface="Calibri"/>
                <a:sym typeface="Calibri"/>
              </a:rPr>
              <a:t>Společenství získá postavení orgánu veřejné moci</a:t>
            </a:r>
            <a:r>
              <a:rPr lang="cs" sz="2400">
                <a:solidFill>
                  <a:srgbClr val="272D58"/>
                </a:solidFill>
                <a:latin typeface="Calibri"/>
                <a:ea typeface="Calibri"/>
                <a:cs typeface="Calibri"/>
                <a:sym typeface="Calibri"/>
              </a:rPr>
              <a:t>, který vlastním jménem bude moci na základě zvláštních zákonů vykonávat i státní správu, anebo další činnosti.</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Dojde ke </a:t>
            </a:r>
            <a:r>
              <a:rPr lang="cs" sz="2400" b="1">
                <a:solidFill>
                  <a:srgbClr val="272D58"/>
                </a:solidFill>
                <a:latin typeface="Calibri"/>
                <a:ea typeface="Calibri"/>
                <a:cs typeface="Calibri"/>
                <a:sym typeface="Calibri"/>
              </a:rPr>
              <a:t>zřízení kanceláře společenství obcí </a:t>
            </a:r>
            <a:r>
              <a:rPr lang="cs" sz="2400">
                <a:solidFill>
                  <a:srgbClr val="272D58"/>
                </a:solidFill>
                <a:latin typeface="Calibri"/>
                <a:ea typeface="Calibri"/>
                <a:cs typeface="Calibri"/>
                <a:sym typeface="Calibri"/>
              </a:rPr>
              <a:t>jakožto ekvivalentu obecního úřadu, v jeho čele stojí </a:t>
            </a:r>
            <a:r>
              <a:rPr lang="cs" sz="2400" b="1">
                <a:solidFill>
                  <a:srgbClr val="272D58"/>
                </a:solidFill>
                <a:latin typeface="Calibri"/>
                <a:ea typeface="Calibri"/>
                <a:cs typeface="Calibri"/>
                <a:sym typeface="Calibri"/>
              </a:rPr>
              <a:t>vedoucí kanceláře</a:t>
            </a:r>
            <a:r>
              <a:rPr lang="cs" sz="2400">
                <a:solidFill>
                  <a:srgbClr val="272D58"/>
                </a:solidFill>
                <a:latin typeface="Calibri"/>
                <a:ea typeface="Calibri"/>
                <a:cs typeface="Calibri"/>
                <a:sym typeface="Calibri"/>
              </a:rPr>
              <a:t>.</a:t>
            </a:r>
            <a:endParaRPr/>
          </a:p>
          <a:p>
            <a:pPr marL="374650" lvl="4" indent="-228600" algn="l" rtl="0">
              <a:lnSpc>
                <a:spcPct val="100000"/>
              </a:lnSpc>
              <a:spcBef>
                <a:spcPts val="0"/>
              </a:spcBef>
              <a:spcAft>
                <a:spcPts val="0"/>
              </a:spcAft>
              <a:buClr>
                <a:srgbClr val="272D58"/>
              </a:buClr>
              <a:buSzPts val="2400"/>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rámci novely zákoníku práce se v zájmu rovnosti odměňování (ve vztahu k zaměstnancům obcí vykonávajícím stejné činnosti) zavede, že </a:t>
            </a:r>
            <a:r>
              <a:rPr lang="cs" sz="2400" b="1">
                <a:solidFill>
                  <a:srgbClr val="272D58"/>
                </a:solidFill>
                <a:latin typeface="Calibri"/>
                <a:ea typeface="Calibri"/>
                <a:cs typeface="Calibri"/>
                <a:sym typeface="Calibri"/>
              </a:rPr>
              <a:t>zaměstnanci společenství obcí budou odměňováni platem</a:t>
            </a:r>
            <a:r>
              <a:rPr lang="cs" sz="2400">
                <a:solidFill>
                  <a:srgbClr val="272D58"/>
                </a:solidFill>
                <a:latin typeface="Calibri"/>
                <a:ea typeface="Calibri"/>
                <a:cs typeface="Calibri"/>
                <a:sym typeface="Calibri"/>
              </a:rPr>
              <a:t>, nikoli mzdou, jako je tomu u běžných dobrovolných svazků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Dále se upravují otázky nadřízeného správního orgánu a kontroly, přičemž jsou v maximální míře zachovávány principy týkající se obcí – tedy nadřízeným správním orgánem vůči orgánu společenství obcí bude krajský úřad, který též bude vykonávat kontrolu výkonu státní správy společenstvím obcí, zatímco výkon ostatních činností (ekvivalent samostatné působnosti obcí) bude kontrolovat Ministerstvo vnitra, nestanoví-li zvláštní právní předpisy upravující dané činnosti výslovně jinak. </a:t>
            </a:r>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 oblasti odpovědnosti za škodu způsobenou při výkonu veřejné moci rozhodnutím nebo nesprávným úředním postupem se navrhuje postavení společenství obcí pojmout obdobně, jako je tomu o obcí.</a:t>
            </a:r>
            <a:endParaRPr/>
          </a:p>
          <a:p>
            <a:pPr marL="374650" lvl="4" indent="-228600" algn="l" rtl="0">
              <a:lnSpc>
                <a:spcPct val="100000"/>
              </a:lnSpc>
              <a:spcBef>
                <a:spcPts val="0"/>
              </a:spcBef>
              <a:spcAft>
                <a:spcPts val="0"/>
              </a:spcAft>
              <a:buClr>
                <a:srgbClr val="272D58"/>
              </a:buClr>
              <a:buSzPts val="2400"/>
              <a:buNone/>
            </a:pPr>
            <a:endParaRPr sz="2400" b="1">
              <a:solidFill>
                <a:srgbClr val="272D58"/>
              </a:solidFill>
              <a:latin typeface="Calibri"/>
              <a:ea typeface="Calibri"/>
              <a:cs typeface="Calibri"/>
              <a:sym typeface="Calibri"/>
            </a:endParaRPr>
          </a:p>
          <a:p>
            <a:pPr marL="717550" lvl="4" indent="-342900" algn="l" rtl="0">
              <a:lnSpc>
                <a:spcPct val="100000"/>
              </a:lnSpc>
              <a:spcBef>
                <a:spcPts val="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Ve finanční oblasti se navrhuje upravit příspěvek na výkon státní správy a příspěvek na činnost.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Příspěvek na činnost by měl sloužit k pokrytí některých nákladů spojených s činností společenství obcí. Příspěvek k profinancování základní profesionální administrativní kapacity.</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Případný příspěvek na výkon státní správy by společenství obcí obdrželo pouze v případě, že bude vykonávat státní správu (tedy přenesenou působnost) za obce, přičemž se bude jednat o ekvivalent příspěvku poskytovaného za výkon přenesené působnosti územním samosprávným celkům. Jedná se  o doplňkou agendu k činnosti SO, případně o úkoly, které jsou funkčně propojené s hlavní činností.</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342900" algn="l" rtl="0">
              <a:lnSpc>
                <a:spcPct val="100000"/>
              </a:lnSpc>
              <a:spcBef>
                <a:spcPts val="600"/>
              </a:spcBef>
              <a:spcAft>
                <a:spcPts val="0"/>
              </a:spcAft>
              <a:buClr>
                <a:srgbClr val="272D58"/>
              </a:buClr>
              <a:buSzPts val="2400"/>
              <a:buFont typeface="Arial"/>
              <a:buChar char="•"/>
            </a:pPr>
            <a:r>
              <a:rPr lang="cs" sz="2400">
                <a:solidFill>
                  <a:srgbClr val="272D58"/>
                </a:solidFill>
                <a:latin typeface="Calibri"/>
                <a:ea typeface="Calibri"/>
                <a:cs typeface="Calibri"/>
                <a:sym typeface="Calibri"/>
              </a:rPr>
              <a:t>Podrobnosti stanovení výše obou příspěvků a nároků na ně budou stanoveny na každý rok v zákoně o státním rozpočtu. </a:t>
            </a:r>
            <a:endParaRPr/>
          </a:p>
          <a:p>
            <a:pPr marL="717550" lvl="4" indent="-190500" algn="l" rtl="0">
              <a:lnSpc>
                <a:spcPct val="100000"/>
              </a:lnSpc>
              <a:spcBef>
                <a:spcPts val="60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374650" lvl="4" indent="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717550" lvl="4" indent="-190500" algn="l" rtl="0">
              <a:lnSpc>
                <a:spcPct val="100000"/>
              </a:lnSpc>
              <a:spcBef>
                <a:spcPts val="0"/>
              </a:spcBef>
              <a:spcAft>
                <a:spcPts val="0"/>
              </a:spcAft>
              <a:buClr>
                <a:srgbClr val="272D58"/>
              </a:buClr>
              <a:buSzPts val="2400"/>
              <a:buFont typeface="Arial"/>
              <a:buNone/>
            </a:pPr>
            <a:endParaRPr sz="2400">
              <a:solidFill>
                <a:srgbClr val="272D58"/>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55" name="Google Shape;255;g3b578e8797a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3b578e8797a_0_11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g3b578e8797a_0_1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Char char="●"/>
              <a:defRPr sz="1100"/>
            </a:lvl1pPr>
            <a:lvl2pPr lvl="1" algn="l">
              <a:lnSpc>
                <a:spcPct val="100000"/>
              </a:lnSpc>
              <a:spcBef>
                <a:spcPts val="0"/>
              </a:spcBef>
              <a:spcAft>
                <a:spcPts val="0"/>
              </a:spcAft>
              <a:buSzPts val="1100"/>
              <a:buChar char="○"/>
              <a:defRPr sz="1100"/>
            </a:lvl2pPr>
            <a:lvl3pPr lvl="2" algn="l">
              <a:lnSpc>
                <a:spcPct val="100000"/>
              </a:lnSpc>
              <a:spcBef>
                <a:spcPts val="0"/>
              </a:spcBef>
              <a:spcAft>
                <a:spcPts val="0"/>
              </a:spcAft>
              <a:buSzPts val="1100"/>
              <a:buChar char="■"/>
              <a:defRPr sz="1100"/>
            </a:lvl3pPr>
            <a:lvl4pPr lvl="3" algn="l">
              <a:lnSpc>
                <a:spcPct val="100000"/>
              </a:lnSpc>
              <a:spcBef>
                <a:spcPts val="0"/>
              </a:spcBef>
              <a:spcAft>
                <a:spcPts val="0"/>
              </a:spcAft>
              <a:buSzPts val="1100"/>
              <a:buChar char="●"/>
              <a:defRPr sz="1100"/>
            </a:lvl4pPr>
            <a:lvl5pPr lvl="4" algn="l">
              <a:lnSpc>
                <a:spcPct val="100000"/>
              </a:lnSpc>
              <a:spcBef>
                <a:spcPts val="0"/>
              </a:spcBef>
              <a:spcAft>
                <a:spcPts val="0"/>
              </a:spcAft>
              <a:buSzPts val="1100"/>
              <a:buChar char="○"/>
              <a:defRPr sz="1100"/>
            </a:lvl5pPr>
            <a:lvl6pPr lvl="5" algn="l">
              <a:lnSpc>
                <a:spcPct val="100000"/>
              </a:lnSpc>
              <a:spcBef>
                <a:spcPts val="0"/>
              </a:spcBef>
              <a:spcAft>
                <a:spcPts val="0"/>
              </a:spcAft>
              <a:buSzPts val="1100"/>
              <a:buChar char="■"/>
              <a:defRPr sz="1100"/>
            </a:lvl6pPr>
            <a:lvl7pPr lvl="6" algn="l">
              <a:lnSpc>
                <a:spcPct val="100000"/>
              </a:lnSpc>
              <a:spcBef>
                <a:spcPts val="0"/>
              </a:spcBef>
              <a:spcAft>
                <a:spcPts val="0"/>
              </a:spcAft>
              <a:buSzPts val="1100"/>
              <a:buChar char="●"/>
              <a:defRPr sz="1100"/>
            </a:lvl7pPr>
            <a:lvl8pPr lvl="7" algn="l">
              <a:lnSpc>
                <a:spcPct val="100000"/>
              </a:lnSpc>
              <a:spcBef>
                <a:spcPts val="0"/>
              </a:spcBef>
              <a:spcAft>
                <a:spcPts val="0"/>
              </a:spcAft>
              <a:buSzPts val="1100"/>
              <a:buChar char="○"/>
              <a:defRPr sz="1100"/>
            </a:lvl8pPr>
            <a:lvl9pPr lvl="8" algn="l">
              <a:lnSpc>
                <a:spcPct val="100000"/>
              </a:lnSpc>
              <a:spcBef>
                <a:spcPts val="0"/>
              </a:spcBef>
              <a:spcAft>
                <a:spcPts val="0"/>
              </a:spcAft>
              <a:buSzPts val="1100"/>
              <a:buChar char="■"/>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Char char="●"/>
              <a:defRPr sz="1100"/>
            </a:lvl1pPr>
            <a:lvl2pPr lvl="1" algn="l">
              <a:lnSpc>
                <a:spcPct val="100000"/>
              </a:lnSpc>
              <a:spcBef>
                <a:spcPts val="0"/>
              </a:spcBef>
              <a:spcAft>
                <a:spcPts val="0"/>
              </a:spcAft>
              <a:buSzPts val="1100"/>
              <a:buChar char="○"/>
              <a:defRPr sz="1100"/>
            </a:lvl2pPr>
            <a:lvl3pPr lvl="2" algn="l">
              <a:lnSpc>
                <a:spcPct val="100000"/>
              </a:lnSpc>
              <a:spcBef>
                <a:spcPts val="0"/>
              </a:spcBef>
              <a:spcAft>
                <a:spcPts val="0"/>
              </a:spcAft>
              <a:buSzPts val="1100"/>
              <a:buChar char="■"/>
              <a:defRPr sz="1100"/>
            </a:lvl3pPr>
            <a:lvl4pPr lvl="3" algn="l">
              <a:lnSpc>
                <a:spcPct val="100000"/>
              </a:lnSpc>
              <a:spcBef>
                <a:spcPts val="0"/>
              </a:spcBef>
              <a:spcAft>
                <a:spcPts val="0"/>
              </a:spcAft>
              <a:buSzPts val="1100"/>
              <a:buChar char="●"/>
              <a:defRPr sz="1100"/>
            </a:lvl4pPr>
            <a:lvl5pPr lvl="4" algn="l">
              <a:lnSpc>
                <a:spcPct val="100000"/>
              </a:lnSpc>
              <a:spcBef>
                <a:spcPts val="0"/>
              </a:spcBef>
              <a:spcAft>
                <a:spcPts val="0"/>
              </a:spcAft>
              <a:buSzPts val="1100"/>
              <a:buChar char="○"/>
              <a:defRPr sz="1100"/>
            </a:lvl5pPr>
            <a:lvl6pPr lvl="5" algn="l">
              <a:lnSpc>
                <a:spcPct val="100000"/>
              </a:lnSpc>
              <a:spcBef>
                <a:spcPts val="0"/>
              </a:spcBef>
              <a:spcAft>
                <a:spcPts val="0"/>
              </a:spcAft>
              <a:buSzPts val="1100"/>
              <a:buChar char="■"/>
              <a:defRPr sz="1100"/>
            </a:lvl6pPr>
            <a:lvl7pPr lvl="6" algn="l">
              <a:lnSpc>
                <a:spcPct val="100000"/>
              </a:lnSpc>
              <a:spcBef>
                <a:spcPts val="0"/>
              </a:spcBef>
              <a:spcAft>
                <a:spcPts val="0"/>
              </a:spcAft>
              <a:buSzPts val="1100"/>
              <a:buChar char="●"/>
              <a:defRPr sz="1100"/>
            </a:lvl7pPr>
            <a:lvl8pPr lvl="7" algn="l">
              <a:lnSpc>
                <a:spcPct val="100000"/>
              </a:lnSpc>
              <a:spcBef>
                <a:spcPts val="0"/>
              </a:spcBef>
              <a:spcAft>
                <a:spcPts val="0"/>
              </a:spcAft>
              <a:buSzPts val="1100"/>
              <a:buChar char="○"/>
              <a:defRPr sz="1100"/>
            </a:lvl8pPr>
            <a:lvl9pPr lvl="8" algn="l">
              <a:lnSpc>
                <a:spcPct val="100000"/>
              </a:lnSpc>
              <a:spcBef>
                <a:spcPts val="0"/>
              </a:spcBef>
              <a:spcAft>
                <a:spcPts val="0"/>
              </a:spcAft>
              <a:buSzPts val="1100"/>
              <a:buChar char="■"/>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Záhlaví oddílu">
  <p:cSld name="SECTION_HEADER_1">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4"/>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59" name="Google Shape;59;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0" name="Google Shape;60;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sz="1100"/>
            </a:lvl1pPr>
            <a:lvl2pPr lvl="1" algn="l">
              <a:lnSpc>
                <a:spcPct val="100000"/>
              </a:lnSpc>
              <a:spcBef>
                <a:spcPts val="0"/>
              </a:spcBef>
              <a:spcAft>
                <a:spcPts val="0"/>
              </a:spcAft>
              <a:buSzPts val="1100"/>
              <a:buNone/>
              <a:defRPr sz="1100"/>
            </a:lvl2pPr>
            <a:lvl3pPr lvl="2" algn="l">
              <a:lnSpc>
                <a:spcPct val="100000"/>
              </a:lnSpc>
              <a:spcBef>
                <a:spcPts val="0"/>
              </a:spcBef>
              <a:spcAft>
                <a:spcPts val="0"/>
              </a:spcAft>
              <a:buSzPts val="1100"/>
              <a:buNone/>
              <a:defRPr sz="1100"/>
            </a:lvl3pPr>
            <a:lvl4pPr lvl="3" algn="l">
              <a:lnSpc>
                <a:spcPct val="100000"/>
              </a:lnSpc>
              <a:spcBef>
                <a:spcPts val="0"/>
              </a:spcBef>
              <a:spcAft>
                <a:spcPts val="0"/>
              </a:spcAft>
              <a:buSzPts val="1100"/>
              <a:buNone/>
              <a:defRPr sz="1100"/>
            </a:lvl4pPr>
            <a:lvl5pPr lvl="4" algn="l">
              <a:lnSpc>
                <a:spcPct val="100000"/>
              </a:lnSpc>
              <a:spcBef>
                <a:spcPts val="0"/>
              </a:spcBef>
              <a:spcAft>
                <a:spcPts val="0"/>
              </a:spcAft>
              <a:buSzPts val="1100"/>
              <a:buNone/>
              <a:defRPr sz="1100"/>
            </a:lvl5pPr>
            <a:lvl6pPr lvl="5" algn="l">
              <a:lnSpc>
                <a:spcPct val="100000"/>
              </a:lnSpc>
              <a:spcBef>
                <a:spcPts val="0"/>
              </a:spcBef>
              <a:spcAft>
                <a:spcPts val="0"/>
              </a:spcAft>
              <a:buSzPts val="1100"/>
              <a:buNone/>
              <a:defRPr sz="1100"/>
            </a:lvl6pPr>
            <a:lvl7pPr lvl="6" algn="l">
              <a:lnSpc>
                <a:spcPct val="100000"/>
              </a:lnSpc>
              <a:spcBef>
                <a:spcPts val="0"/>
              </a:spcBef>
              <a:spcAft>
                <a:spcPts val="0"/>
              </a:spcAft>
              <a:buSzPts val="1100"/>
              <a:buNone/>
              <a:defRPr sz="1100"/>
            </a:lvl7pPr>
            <a:lvl8pPr lvl="7" algn="l">
              <a:lnSpc>
                <a:spcPct val="100000"/>
              </a:lnSpc>
              <a:spcBef>
                <a:spcPts val="0"/>
              </a:spcBef>
              <a:spcAft>
                <a:spcPts val="0"/>
              </a:spcAft>
              <a:buSzPts val="1100"/>
              <a:buNone/>
              <a:defRPr sz="1100"/>
            </a:lvl8pPr>
            <a:lvl9pPr lvl="8" algn="l">
              <a:lnSpc>
                <a:spcPct val="100000"/>
              </a:lnSpc>
              <a:spcBef>
                <a:spcPts val="0"/>
              </a:spcBef>
              <a:spcAft>
                <a:spcPts val="0"/>
              </a:spcAft>
              <a:buSzPts val="1100"/>
              <a:buNone/>
              <a:defRPr sz="1100"/>
            </a:lvl9pPr>
          </a:lstStyle>
          <a:p>
            <a:endParaRPr/>
          </a:p>
        </p:txBody>
      </p:sp>
      <p:sp>
        <p:nvSpPr>
          <p:cNvPr id="61" name="Google Shape;61;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c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c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www.spolecenstviobci.gov.cz/"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txBox="1">
            <a:spLocks noGrp="1"/>
          </p:cNvSpPr>
          <p:nvPr>
            <p:ph type="ctrTitle"/>
          </p:nvPr>
        </p:nvSpPr>
        <p:spPr>
          <a:xfrm>
            <a:off x="0" y="1264486"/>
            <a:ext cx="9144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rgbClr val="272D58"/>
              </a:buClr>
              <a:buSzPts val="6000"/>
              <a:buNone/>
            </a:pPr>
            <a:br>
              <a:rPr lang="cs" sz="1500" dirty="0">
                <a:solidFill>
                  <a:srgbClr val="272D58"/>
                </a:solidFill>
                <a:latin typeface="Roboto"/>
                <a:ea typeface="Roboto"/>
                <a:cs typeface="Roboto"/>
                <a:sym typeface="Roboto"/>
              </a:rPr>
            </a:br>
            <a:br>
              <a:rPr lang="cs" sz="1500" dirty="0">
                <a:solidFill>
                  <a:srgbClr val="272D58"/>
                </a:solidFill>
                <a:latin typeface="Roboto"/>
                <a:ea typeface="Roboto"/>
                <a:cs typeface="Roboto"/>
                <a:sym typeface="Roboto"/>
              </a:rPr>
            </a:br>
            <a:r>
              <a:rPr lang="cs" sz="3000" b="1" dirty="0">
                <a:solidFill>
                  <a:srgbClr val="272D58"/>
                </a:solidFill>
                <a:latin typeface="Roboto"/>
                <a:ea typeface="Roboto"/>
                <a:cs typeface="Roboto"/>
                <a:sym typeface="Roboto"/>
              </a:rPr>
              <a:t>Stávající a plánované aktivity společenství obcí</a:t>
            </a:r>
            <a:br>
              <a:rPr lang="cs" sz="2400" b="1" dirty="0">
                <a:solidFill>
                  <a:srgbClr val="272D58"/>
                </a:solidFill>
                <a:latin typeface="Roboto"/>
                <a:ea typeface="Roboto"/>
                <a:cs typeface="Roboto"/>
                <a:sym typeface="Roboto"/>
              </a:rPr>
            </a:br>
            <a:br>
              <a:rPr lang="cs" sz="2400" b="1" dirty="0">
                <a:solidFill>
                  <a:srgbClr val="272D58"/>
                </a:solidFill>
                <a:latin typeface="Roboto"/>
                <a:ea typeface="Roboto"/>
                <a:cs typeface="Roboto"/>
                <a:sym typeface="Roboto"/>
              </a:rPr>
            </a:br>
            <a:r>
              <a:rPr lang="cs" sz="2400" b="1" dirty="0">
                <a:solidFill>
                  <a:srgbClr val="272D58"/>
                </a:solidFill>
                <a:latin typeface="Roboto"/>
                <a:ea typeface="Roboto"/>
                <a:cs typeface="Roboto"/>
                <a:sym typeface="Roboto"/>
              </a:rPr>
              <a:t>Konference meziobecní spolupráce, Brno MUNI 2026</a:t>
            </a:r>
            <a:br>
              <a:rPr lang="cs" sz="2400" b="1" dirty="0">
                <a:solidFill>
                  <a:srgbClr val="272D58"/>
                </a:solidFill>
                <a:latin typeface="Roboto"/>
                <a:ea typeface="Roboto"/>
                <a:cs typeface="Roboto"/>
                <a:sym typeface="Roboto"/>
              </a:rPr>
            </a:br>
            <a:endParaRPr sz="2400" b="1" dirty="0">
              <a:solidFill>
                <a:srgbClr val="272D58"/>
              </a:solidFill>
              <a:latin typeface="Roboto"/>
              <a:ea typeface="Roboto"/>
              <a:cs typeface="Roboto"/>
              <a:sym typeface="Roboto"/>
            </a:endParaRPr>
          </a:p>
        </p:txBody>
      </p:sp>
      <p:sp>
        <p:nvSpPr>
          <p:cNvPr id="142" name="Google Shape;142;p27"/>
          <p:cNvSpPr/>
          <p:nvPr/>
        </p:nvSpPr>
        <p:spPr>
          <a:xfrm>
            <a:off x="0" y="3352799"/>
            <a:ext cx="9144000" cy="1790700"/>
          </a:xfrm>
          <a:prstGeom prst="rect">
            <a:avLst/>
          </a:prstGeom>
          <a:solidFill>
            <a:srgbClr val="272D58"/>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143" name="Google Shape;143;p27"/>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144" name="Google Shape;144;p27"/>
          <p:cNvSpPr txBox="1"/>
          <p:nvPr/>
        </p:nvSpPr>
        <p:spPr>
          <a:xfrm>
            <a:off x="0" y="3700298"/>
            <a:ext cx="9144000" cy="10158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cs" sz="1800" b="1" i="0" u="none" strike="noStrike" cap="none">
                <a:solidFill>
                  <a:schemeClr val="lt1"/>
                </a:solidFill>
                <a:latin typeface="Calibri"/>
                <a:ea typeface="Calibri"/>
                <a:cs typeface="Calibri"/>
                <a:sym typeface="Calibri"/>
              </a:rPr>
              <a:t>Ing. Marek Jetmar, Ph.D. vedoucí oddělení dostupnosti a financování veřejné správy</a:t>
            </a:r>
            <a:endParaRPr sz="1100"/>
          </a:p>
          <a:p>
            <a:pPr marL="0" marR="0" lvl="0" indent="0" algn="ctr" rtl="0">
              <a:lnSpc>
                <a:spcPct val="100000"/>
              </a:lnSpc>
              <a:spcBef>
                <a:spcPts val="900"/>
              </a:spcBef>
              <a:spcAft>
                <a:spcPts val="0"/>
              </a:spcAft>
              <a:buClr>
                <a:srgbClr val="000000"/>
              </a:buClr>
              <a:buSzPts val="1800"/>
              <a:buFont typeface="Arial"/>
              <a:buNone/>
            </a:pPr>
            <a:r>
              <a:rPr lang="cs" sz="1800" b="1" i="0" u="none" strike="noStrike" cap="none">
                <a:solidFill>
                  <a:schemeClr val="lt1"/>
                </a:solidFill>
                <a:latin typeface="Calibri"/>
                <a:ea typeface="Calibri"/>
                <a:cs typeface="Calibri"/>
                <a:sym typeface="Calibri"/>
              </a:rPr>
              <a:t>Odbor strategického rozvoje a koordinace veřejné správy, </a:t>
            </a:r>
            <a:endParaRPr sz="1100"/>
          </a:p>
          <a:p>
            <a:pPr marL="0" marR="0" lvl="0" indent="0" algn="ctr" rtl="0">
              <a:lnSpc>
                <a:spcPct val="100000"/>
              </a:lnSpc>
              <a:spcBef>
                <a:spcPts val="0"/>
              </a:spcBef>
              <a:spcAft>
                <a:spcPts val="0"/>
              </a:spcAft>
              <a:buClr>
                <a:srgbClr val="000000"/>
              </a:buClr>
              <a:buSzPts val="1800"/>
              <a:buFont typeface="Arial"/>
              <a:buNone/>
            </a:pPr>
            <a:r>
              <a:rPr lang="cs" sz="1800" b="1" i="0" u="none" strike="noStrike" cap="none">
                <a:solidFill>
                  <a:schemeClr val="lt1"/>
                </a:solidFill>
                <a:latin typeface="Calibri"/>
                <a:ea typeface="Calibri"/>
                <a:cs typeface="Calibri"/>
                <a:sym typeface="Calibri"/>
              </a:rPr>
              <a:t>Ministerstvo vnitra  </a:t>
            </a:r>
            <a:endParaRPr sz="1100" b="1" i="0" u="none" strike="noStrike" cap="none">
              <a:solidFill>
                <a:srgbClr val="000000"/>
              </a:solidFill>
              <a:latin typeface="Arial"/>
              <a:ea typeface="Arial"/>
              <a:cs typeface="Arial"/>
              <a:sym typeface="Arial"/>
            </a:endParaRPr>
          </a:p>
        </p:txBody>
      </p:sp>
      <p:pic>
        <p:nvPicPr>
          <p:cNvPr id="145" name="Google Shape;145;p27"/>
          <p:cNvPicPr preferRelativeResize="0"/>
          <p:nvPr/>
        </p:nvPicPr>
        <p:blipFill rotWithShape="1">
          <a:blip r:embed="rId3">
            <a:alphaModFix/>
          </a:blip>
          <a:srcRect/>
          <a:stretch/>
        </p:blipFill>
        <p:spPr>
          <a:xfrm>
            <a:off x="3050310" y="62484"/>
            <a:ext cx="3043380" cy="13133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a:extLst>
            <a:ext uri="{FF2B5EF4-FFF2-40B4-BE49-F238E27FC236}">
              <a16:creationId xmlns:a16="http://schemas.microsoft.com/office/drawing/2014/main" id="{7B5E460A-A365-E5C3-9066-907E420C3DA5}"/>
            </a:ext>
          </a:extLst>
        </p:cNvPr>
        <p:cNvGrpSpPr/>
        <p:nvPr/>
      </p:nvGrpSpPr>
      <p:grpSpPr>
        <a:xfrm>
          <a:off x="0" y="0"/>
          <a:ext cx="0" cy="0"/>
          <a:chOff x="0" y="0"/>
          <a:chExt cx="0" cy="0"/>
        </a:xfrm>
      </p:grpSpPr>
      <p:sp>
        <p:nvSpPr>
          <p:cNvPr id="276" name="Google Shape;276;p42">
            <a:extLst>
              <a:ext uri="{FF2B5EF4-FFF2-40B4-BE49-F238E27FC236}">
                <a16:creationId xmlns:a16="http://schemas.microsoft.com/office/drawing/2014/main" id="{62DAB13F-B234-1DAC-696F-4BC52FA6B78D}"/>
              </a:ext>
            </a:extLst>
          </p:cNvPr>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dirty="0">
                <a:solidFill>
                  <a:schemeClr val="lt1"/>
                </a:solidFill>
                <a:latin typeface="Calibri"/>
                <a:ea typeface="Calibri"/>
                <a:cs typeface="Calibri"/>
                <a:sym typeface="Calibri"/>
              </a:rPr>
              <a:t>Plánovan</a:t>
            </a:r>
            <a:r>
              <a:rPr lang="cs-CZ" sz="3000" b="1" dirty="0">
                <a:solidFill>
                  <a:schemeClr val="lt1"/>
                </a:solidFill>
                <a:latin typeface="Calibri"/>
                <a:ea typeface="Calibri"/>
                <a:cs typeface="Calibri"/>
                <a:sym typeface="Calibri"/>
              </a:rPr>
              <a:t>á podpora na rok 2026</a:t>
            </a:r>
            <a:endParaRPr sz="3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77" name="Google Shape;277;p42">
            <a:extLst>
              <a:ext uri="{FF2B5EF4-FFF2-40B4-BE49-F238E27FC236}">
                <a16:creationId xmlns:a16="http://schemas.microsoft.com/office/drawing/2014/main" id="{49CCB17F-8ED8-1896-4B41-E7BA105FB515}"/>
              </a:ext>
            </a:extLst>
          </p:cNvPr>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8" name="Google Shape;278;p42">
            <a:extLst>
              <a:ext uri="{FF2B5EF4-FFF2-40B4-BE49-F238E27FC236}">
                <a16:creationId xmlns:a16="http://schemas.microsoft.com/office/drawing/2014/main" id="{DF155534-8819-C956-2896-932ECA93B5F3}"/>
              </a:ext>
            </a:extLst>
          </p:cNvPr>
          <p:cNvSpPr txBox="1"/>
          <p:nvPr/>
        </p:nvSpPr>
        <p:spPr>
          <a:xfrm>
            <a:off x="713127" y="934400"/>
            <a:ext cx="8540100" cy="264018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500"/>
              </a:spcBef>
              <a:spcAft>
                <a:spcPts val="0"/>
              </a:spcAft>
              <a:buNone/>
            </a:pPr>
            <a:endParaRPr sz="1800" i="0" u="none" strike="noStrike" cap="none" dirty="0">
              <a:solidFill>
                <a:srgbClr val="000000"/>
              </a:solidFill>
              <a:latin typeface="Calibri"/>
              <a:ea typeface="Calibri"/>
              <a:cs typeface="Calibri"/>
              <a:sym typeface="Calibri"/>
            </a:endParaRPr>
          </a:p>
          <a:p>
            <a:pPr marL="45720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CZ" sz="1800" dirty="0">
                <a:solidFill>
                  <a:srgbClr val="272D58"/>
                </a:solidFill>
                <a:latin typeface="Calibri"/>
                <a:ea typeface="Calibri"/>
                <a:cs typeface="Calibri"/>
                <a:sym typeface="Calibri"/>
              </a:rPr>
              <a:t>Evoluce dotačního titulu z roku 2025</a:t>
            </a:r>
          </a:p>
          <a:p>
            <a:pPr marL="457200" lvl="0" indent="-342900" algn="just" rtl="0">
              <a:lnSpc>
                <a:spcPct val="115000"/>
              </a:lnSpc>
              <a:spcBef>
                <a:spcPts val="0"/>
              </a:spcBef>
              <a:spcAft>
                <a:spcPts val="0"/>
              </a:spcAft>
              <a:buClr>
                <a:srgbClr val="272D58"/>
              </a:buClr>
              <a:buSzPts val="1800"/>
              <a:buFont typeface="Calibri"/>
              <a:buChar char="●"/>
            </a:pPr>
            <a:r>
              <a:rPr lang="cs-CZ" sz="1800" dirty="0">
                <a:solidFill>
                  <a:srgbClr val="272D58"/>
                </a:solidFill>
                <a:latin typeface="Calibri"/>
                <a:ea typeface="Calibri"/>
                <a:cs typeface="Calibri"/>
                <a:sym typeface="Calibri"/>
              </a:rPr>
              <a:t>Navrženo v rozpočtu MV</a:t>
            </a:r>
          </a:p>
          <a:p>
            <a:pPr marL="457200" lvl="0" indent="-342900" algn="just" rtl="0">
              <a:lnSpc>
                <a:spcPct val="115000"/>
              </a:lnSpc>
              <a:spcBef>
                <a:spcPts val="0"/>
              </a:spcBef>
              <a:spcAft>
                <a:spcPts val="0"/>
              </a:spcAft>
              <a:buClr>
                <a:srgbClr val="272D58"/>
              </a:buClr>
              <a:buSzPts val="1800"/>
              <a:buFont typeface="Calibri"/>
              <a:buChar char="●"/>
            </a:pPr>
            <a:r>
              <a:rPr lang="cs-CZ" sz="1800" dirty="0">
                <a:solidFill>
                  <a:srgbClr val="272D58"/>
                </a:solidFill>
                <a:latin typeface="Calibri"/>
                <a:ea typeface="Calibri"/>
                <a:cs typeface="Calibri"/>
                <a:sym typeface="Calibri"/>
              </a:rPr>
              <a:t>Celková alokace 50 mil. Kč  </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CZ" sz="1800" dirty="0">
                <a:solidFill>
                  <a:srgbClr val="272D58"/>
                </a:solidFill>
                <a:latin typeface="Calibri"/>
                <a:ea typeface="Calibri"/>
                <a:cs typeface="Calibri"/>
                <a:sym typeface="Calibri"/>
              </a:rPr>
              <a:t>Způsobilá jsou SO, jejichž postavení nabyde právní účinnosti do 31.1.2026</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CZ" sz="1800" dirty="0">
                <a:solidFill>
                  <a:srgbClr val="272D58"/>
                </a:solidFill>
                <a:latin typeface="Calibri"/>
                <a:ea typeface="Calibri"/>
                <a:cs typeface="Calibri"/>
                <a:sym typeface="Calibri"/>
              </a:rPr>
              <a:t>Vyhlášení výzvy se očekává v březnu/dubnu po schválení státního rozpočtu </a:t>
            </a:r>
          </a:p>
          <a:p>
            <a:pPr marL="114300" lvl="0" algn="just" rtl="0">
              <a:lnSpc>
                <a:spcPct val="115000"/>
              </a:lnSpc>
              <a:spcBef>
                <a:spcPts val="0"/>
              </a:spcBef>
              <a:spcAft>
                <a:spcPts val="0"/>
              </a:spcAft>
              <a:buClr>
                <a:srgbClr val="272D58"/>
              </a:buClr>
              <a:buSzPts val="1800"/>
            </a:pPr>
            <a:r>
              <a:rPr lang="cs-CZ" sz="1800" dirty="0">
                <a:solidFill>
                  <a:srgbClr val="272D58"/>
                </a:solidFill>
                <a:latin typeface="Calibri"/>
                <a:ea typeface="Calibri"/>
                <a:cs typeface="Calibri"/>
                <a:sym typeface="Calibri"/>
              </a:rPr>
              <a:t>       na rok 2026</a:t>
            </a:r>
            <a:endParaRPr sz="1800" dirty="0">
              <a:solidFill>
                <a:srgbClr val="272D58"/>
              </a:solidFill>
              <a:latin typeface="Calibri"/>
              <a:ea typeface="Calibri"/>
              <a:cs typeface="Calibri"/>
              <a:sym typeface="Calibri"/>
            </a:endParaRPr>
          </a:p>
        </p:txBody>
      </p:sp>
    </p:spTree>
    <p:extLst>
      <p:ext uri="{BB962C8B-B14F-4D97-AF65-F5344CB8AC3E}">
        <p14:creationId xmlns:p14="http://schemas.microsoft.com/office/powerpoint/2010/main" val="2585550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2"/>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dirty="0">
                <a:solidFill>
                  <a:schemeClr val="lt1"/>
                </a:solidFill>
                <a:latin typeface="Calibri"/>
                <a:ea typeface="Calibri"/>
                <a:cs typeface="Calibri"/>
                <a:sym typeface="Calibri"/>
              </a:rPr>
              <a:t>Dotace 2026 - podporované aktivity</a:t>
            </a:r>
            <a:endParaRPr sz="3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77" name="Google Shape;277;p42"/>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78" name="Google Shape;278;p42"/>
          <p:cNvSpPr txBox="1"/>
          <p:nvPr/>
        </p:nvSpPr>
        <p:spPr>
          <a:xfrm>
            <a:off x="713127" y="934400"/>
            <a:ext cx="8540100" cy="4232923"/>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500"/>
              </a:spcBef>
              <a:spcAft>
                <a:spcPts val="0"/>
              </a:spcAft>
              <a:buNone/>
            </a:pPr>
            <a:endParaRPr sz="1800" i="0" u="none" strike="noStrike" cap="none" dirty="0">
              <a:solidFill>
                <a:srgbClr val="000000"/>
              </a:solidFill>
              <a:latin typeface="Calibri"/>
              <a:ea typeface="Calibri"/>
              <a:cs typeface="Calibri"/>
              <a:sym typeface="Calibri"/>
            </a:endParaRPr>
          </a:p>
          <a:p>
            <a:pPr marL="45720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Cílem podpory je posílení institucionální kapacity společenství obcí</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Důraz na koordinaci, sdílení kapacit a strategické řízení</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Podpora nesmí nahrazovat běžný výkon agend obcí ani provoz služeb</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u="sng" dirty="0">
                <a:solidFill>
                  <a:srgbClr val="272D58"/>
                </a:solidFill>
                <a:latin typeface="Calibri"/>
                <a:ea typeface="Calibri"/>
                <a:cs typeface="Calibri"/>
                <a:sym typeface="Calibri"/>
              </a:rPr>
              <a:t>Kombinace povinných, povinně volitelných a volitelných aktivit:</a:t>
            </a:r>
            <a:endParaRPr sz="1800" u="sng" dirty="0">
              <a:solidFill>
                <a:srgbClr val="272D58"/>
              </a:solidFill>
              <a:latin typeface="Calibri"/>
              <a:ea typeface="Calibri"/>
              <a:cs typeface="Calibri"/>
              <a:sym typeface="Calibri"/>
            </a:endParaRPr>
          </a:p>
          <a:p>
            <a:pPr marL="45720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a:p>
            <a:pPr marL="914400" lvl="0" indent="0" algn="just" rtl="0">
              <a:lnSpc>
                <a:spcPct val="115000"/>
              </a:lnSpc>
              <a:spcBef>
                <a:spcPts val="0"/>
              </a:spcBef>
              <a:spcAft>
                <a:spcPts val="0"/>
              </a:spcAft>
              <a:buNone/>
            </a:pPr>
            <a:r>
              <a:rPr lang="cs" sz="1800" b="1" dirty="0">
                <a:solidFill>
                  <a:srgbClr val="272D58"/>
                </a:solidFill>
                <a:latin typeface="Calibri"/>
                <a:ea typeface="Calibri"/>
                <a:cs typeface="Calibri"/>
                <a:sym typeface="Calibri"/>
              </a:rPr>
              <a:t>1. Strategický rozvoj společenství obcí</a:t>
            </a:r>
            <a:endParaRPr sz="1800" b="1" dirty="0">
              <a:solidFill>
                <a:srgbClr val="272D58"/>
              </a:solidFill>
              <a:latin typeface="Calibri"/>
              <a:ea typeface="Calibri"/>
              <a:cs typeface="Calibri"/>
              <a:sym typeface="Calibri"/>
            </a:endParaRPr>
          </a:p>
          <a:p>
            <a:pPr marL="914400" algn="just">
              <a:lnSpc>
                <a:spcPct val="115000"/>
              </a:lnSpc>
            </a:pPr>
            <a:r>
              <a:rPr lang="cs" sz="1800" b="1" dirty="0">
                <a:solidFill>
                  <a:srgbClr val="272D58"/>
                </a:solidFill>
                <a:latin typeface="Calibri"/>
                <a:ea typeface="Calibri"/>
                <a:cs typeface="Calibri"/>
                <a:sym typeface="Calibri"/>
              </a:rPr>
              <a:t>2. </a:t>
            </a:r>
            <a:r>
              <a:rPr lang="cs-CZ" sz="1800" b="1" dirty="0">
                <a:solidFill>
                  <a:srgbClr val="272D58"/>
                </a:solidFill>
                <a:latin typeface="Calibri"/>
                <a:ea typeface="Calibri"/>
                <a:cs typeface="Calibri"/>
                <a:sym typeface="Calibri"/>
              </a:rPr>
              <a:t>Koordinace veřejných služeb</a:t>
            </a:r>
          </a:p>
          <a:p>
            <a:pPr marL="914400" lvl="0" indent="0" algn="just" rtl="0">
              <a:lnSpc>
                <a:spcPct val="115000"/>
              </a:lnSpc>
              <a:spcBef>
                <a:spcPts val="0"/>
              </a:spcBef>
              <a:spcAft>
                <a:spcPts val="0"/>
              </a:spcAft>
              <a:buNone/>
            </a:pPr>
            <a:r>
              <a:rPr lang="cs" sz="1800" b="1" dirty="0">
                <a:solidFill>
                  <a:srgbClr val="272D58"/>
                </a:solidFill>
                <a:latin typeface="Calibri"/>
                <a:ea typeface="Calibri"/>
                <a:cs typeface="Calibri"/>
                <a:sym typeface="Calibri"/>
              </a:rPr>
              <a:t>3. Administrativní podpora členských obcí</a:t>
            </a:r>
            <a:endParaRPr sz="1800" b="1" dirty="0">
              <a:solidFill>
                <a:srgbClr val="272D58"/>
              </a:solidFill>
              <a:latin typeface="Calibri"/>
              <a:ea typeface="Calibri"/>
              <a:cs typeface="Calibri"/>
              <a:sym typeface="Calibri"/>
            </a:endParaRPr>
          </a:p>
          <a:p>
            <a:pPr marL="914400" algn="just">
              <a:lnSpc>
                <a:spcPct val="115000"/>
              </a:lnSpc>
            </a:pPr>
            <a:r>
              <a:rPr lang="cs" sz="1800" b="1" dirty="0">
                <a:solidFill>
                  <a:srgbClr val="272D58"/>
                </a:solidFill>
                <a:latin typeface="Calibri"/>
                <a:ea typeface="Calibri"/>
                <a:cs typeface="Calibri"/>
                <a:sym typeface="Calibri"/>
              </a:rPr>
              <a:t>4. </a:t>
            </a:r>
            <a:r>
              <a:rPr lang="en-US" sz="1800" b="1" dirty="0">
                <a:solidFill>
                  <a:srgbClr val="272D58"/>
                </a:solidFill>
                <a:latin typeface="Calibri"/>
                <a:ea typeface="Calibri"/>
                <a:cs typeface="Calibri"/>
                <a:sym typeface="Calibri"/>
              </a:rPr>
              <a:t>Marketing a </a:t>
            </a:r>
            <a:r>
              <a:rPr lang="en-US" sz="1800" b="1" dirty="0" err="1">
                <a:solidFill>
                  <a:srgbClr val="272D58"/>
                </a:solidFill>
                <a:latin typeface="Calibri"/>
                <a:ea typeface="Calibri"/>
                <a:cs typeface="Calibri"/>
                <a:sym typeface="Calibri"/>
              </a:rPr>
              <a:t>tvorba</a:t>
            </a:r>
            <a:r>
              <a:rPr lang="en-US" sz="1800" b="1" dirty="0">
                <a:solidFill>
                  <a:srgbClr val="272D58"/>
                </a:solidFill>
                <a:latin typeface="Calibri"/>
                <a:ea typeface="Calibri"/>
                <a:cs typeface="Calibri"/>
                <a:sym typeface="Calibri"/>
              </a:rPr>
              <a:t> </a:t>
            </a:r>
            <a:r>
              <a:rPr lang="en-US" sz="1800" b="1" dirty="0" err="1">
                <a:solidFill>
                  <a:srgbClr val="272D58"/>
                </a:solidFill>
                <a:latin typeface="Calibri"/>
                <a:ea typeface="Calibri"/>
                <a:cs typeface="Calibri"/>
                <a:sym typeface="Calibri"/>
              </a:rPr>
              <a:t>společné</a:t>
            </a:r>
            <a:r>
              <a:rPr lang="en-US" sz="1800" b="1" dirty="0">
                <a:solidFill>
                  <a:srgbClr val="272D58"/>
                </a:solidFill>
                <a:latin typeface="Calibri"/>
                <a:ea typeface="Calibri"/>
                <a:cs typeface="Calibri"/>
                <a:sym typeface="Calibri"/>
              </a:rPr>
              <a:t> identity SO</a:t>
            </a:r>
          </a:p>
          <a:p>
            <a:pPr marL="91440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a:p>
            <a:pPr marL="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Strategický rozvoj</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5" name="Google Shape;285;p43"/>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86" name="Google Shape;286;p43"/>
          <p:cNvSpPr txBox="1"/>
          <p:nvPr/>
        </p:nvSpPr>
        <p:spPr>
          <a:xfrm>
            <a:off x="713127" y="934400"/>
            <a:ext cx="8540100" cy="200308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500"/>
              </a:spcBef>
              <a:spcAft>
                <a:spcPts val="0"/>
              </a:spcAft>
              <a:buNone/>
            </a:pPr>
            <a:endParaRPr sz="1800" i="0" u="none" strike="noStrike" cap="none" dirty="0">
              <a:solidFill>
                <a:srgbClr val="000000"/>
              </a:solidFill>
              <a:latin typeface="Calibri"/>
              <a:ea typeface="Calibri"/>
              <a:cs typeface="Calibri"/>
              <a:sym typeface="Calibri"/>
            </a:endParaRPr>
          </a:p>
          <a:p>
            <a:pPr marL="45720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Tvorba nebo aktualizace strategie rozvoje SO (dle metodiky MV)</a:t>
            </a: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Strategie jako </a:t>
            </a:r>
            <a:r>
              <a:rPr lang="cs" sz="1800" b="1" dirty="0">
                <a:solidFill>
                  <a:srgbClr val="272D58"/>
                </a:solidFill>
                <a:latin typeface="Calibri"/>
                <a:ea typeface="Calibri"/>
                <a:cs typeface="Calibri"/>
                <a:sym typeface="Calibri"/>
              </a:rPr>
              <a:t>povinný výstup</a:t>
            </a:r>
            <a:r>
              <a:rPr lang="cs" sz="1800" dirty="0">
                <a:solidFill>
                  <a:srgbClr val="272D58"/>
                </a:solidFill>
                <a:latin typeface="Calibri"/>
                <a:ea typeface="Calibri"/>
                <a:cs typeface="Calibri"/>
                <a:sym typeface="Calibri"/>
              </a:rPr>
              <a:t> (splnění zákonné povinnosti do 31. 12. 2026)</a:t>
            </a:r>
            <a:endParaRPr sz="1800" b="1"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Průběžná analytická činnost (demografie, potřeby území)</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Participační aktivity a práce s veřejností</a:t>
            </a:r>
            <a:endParaRPr sz="1800" dirty="0">
              <a:solidFill>
                <a:srgbClr val="272D58"/>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3"/>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CZ" sz="3000" b="1" dirty="0">
                <a:solidFill>
                  <a:schemeClr val="lt1"/>
                </a:solidFill>
                <a:latin typeface="Calibri"/>
                <a:ea typeface="Calibri"/>
                <a:cs typeface="Calibri"/>
                <a:sym typeface="Calibri"/>
              </a:rPr>
              <a:t>Struktura strategie rozvoje SO dle metodiky MV</a:t>
            </a:r>
            <a:endParaRPr sz="3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85" name="Google Shape;285;p43"/>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 name="TextovéPole 3">
            <a:extLst>
              <a:ext uri="{FF2B5EF4-FFF2-40B4-BE49-F238E27FC236}">
                <a16:creationId xmlns:a16="http://schemas.microsoft.com/office/drawing/2014/main" id="{AED733AB-7C16-64AA-E0EF-1328029EE2FC}"/>
              </a:ext>
            </a:extLst>
          </p:cNvPr>
          <p:cNvSpPr txBox="1"/>
          <p:nvPr/>
        </p:nvSpPr>
        <p:spPr>
          <a:xfrm>
            <a:off x="802257" y="1121434"/>
            <a:ext cx="7841411" cy="3899529"/>
          </a:xfrm>
          <a:prstGeom prst="rect">
            <a:avLst/>
          </a:prstGeom>
          <a:noFill/>
        </p:spPr>
        <p:txBody>
          <a:bodyPr wrap="square" rtlCol="0">
            <a:spAutoFit/>
          </a:bodyPr>
          <a:lstStyle/>
          <a:p>
            <a:pPr algn="just">
              <a:lnSpc>
                <a:spcPct val="107000"/>
              </a:lnSpc>
              <a:spcAft>
                <a:spcPts val="800"/>
              </a:spcAft>
              <a:buNone/>
            </a:pP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 Úvod (do 10 % rozsahu textu) </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Základní informace o strategii (role strategie společenství obcí coby řídicího dokumentu)</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Kontext vzniku a existence strategie (legislativní rámec, synchronizace platnosti s jinými dokumenty apod., postup zpracování strategie, začátek její platnosti)  </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Účel strategie (rozvoj společenství obcí, naplňování úkolů daných zákonem, naplňování fakultativních činností společenství obcí)</a:t>
            </a:r>
          </a:p>
          <a:p>
            <a:pPr algn="just">
              <a:lnSpc>
                <a:spcPct val="107000"/>
              </a:lnSpc>
              <a:spcAft>
                <a:spcPts val="800"/>
              </a:spcAft>
              <a:buNone/>
            </a:pP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II. Analytická část (přibližně 15 -20 % rozsahu dokumentu) </a:t>
            </a:r>
          </a:p>
          <a:p>
            <a:pPr marL="342900" lvl="0" indent="-342900" algn="just">
              <a:lnSpc>
                <a:spcPct val="107000"/>
              </a:lnSpc>
              <a:spcAft>
                <a:spcPts val="800"/>
              </a:spcAft>
              <a:buFont typeface="+mj-lt"/>
              <a:buAutoNum type="alphaLcPeriod"/>
            </a:pP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Územně prostorová analýza</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Poloha v kontextu kraje, ČR, s ohledem na sousední státy, popis sídelní struktury, vazba na vyšší centra (krajská města, metropole), případně zahraniční centra</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Prostorová mobilitu a spádovost (možno zohlednit specifika různých částí území společenství obcí).</a:t>
            </a:r>
          </a:p>
          <a:p>
            <a:pPr lvl="0" algn="just">
              <a:lnSpc>
                <a:spcPct val="107000"/>
              </a:lnSpc>
              <a:spcAft>
                <a:spcPts val="800"/>
              </a:spcAft>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b. </a:t>
            </a: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Demografická analýza </a:t>
            </a: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 demografická struktura, vývoj populace, strukturální změny (věkové proporce, vzdělanostní struktury), prognóza vývoje populace</a:t>
            </a:r>
          </a:p>
        </p:txBody>
      </p:sp>
    </p:spTree>
    <p:extLst>
      <p:ext uri="{BB962C8B-B14F-4D97-AF65-F5344CB8AC3E}">
        <p14:creationId xmlns:p14="http://schemas.microsoft.com/office/powerpoint/2010/main" val="1795687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3">
          <a:extLst>
            <a:ext uri="{FF2B5EF4-FFF2-40B4-BE49-F238E27FC236}">
              <a16:creationId xmlns:a16="http://schemas.microsoft.com/office/drawing/2014/main" id="{A8B65E3E-C277-B435-E116-DB640D05B899}"/>
            </a:ext>
          </a:extLst>
        </p:cNvPr>
        <p:cNvGrpSpPr/>
        <p:nvPr/>
      </p:nvGrpSpPr>
      <p:grpSpPr>
        <a:xfrm>
          <a:off x="0" y="0"/>
          <a:ext cx="0" cy="0"/>
          <a:chOff x="0" y="0"/>
          <a:chExt cx="0" cy="0"/>
        </a:xfrm>
      </p:grpSpPr>
      <p:sp>
        <p:nvSpPr>
          <p:cNvPr id="284" name="Google Shape;284;p43">
            <a:extLst>
              <a:ext uri="{FF2B5EF4-FFF2-40B4-BE49-F238E27FC236}">
                <a16:creationId xmlns:a16="http://schemas.microsoft.com/office/drawing/2014/main" id="{21BF5A2B-B687-C016-E315-3A64054249BB}"/>
              </a:ext>
            </a:extLst>
          </p:cNvPr>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lvl="0" algn="ctr"/>
            <a:r>
              <a:rPr lang="cs-CZ" sz="3000" b="1" dirty="0">
                <a:solidFill>
                  <a:schemeClr val="lt1"/>
                </a:solidFill>
                <a:latin typeface="Calibri"/>
                <a:ea typeface="Calibri"/>
                <a:cs typeface="Calibri"/>
                <a:sym typeface="Calibri"/>
              </a:rPr>
              <a:t>Struktura strategie rozvoje SO dle metodiky MV</a:t>
            </a:r>
            <a:endParaRPr lang="cs-CZ" sz="3000" dirty="0"/>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85" name="Google Shape;285;p43">
            <a:extLst>
              <a:ext uri="{FF2B5EF4-FFF2-40B4-BE49-F238E27FC236}">
                <a16:creationId xmlns:a16="http://schemas.microsoft.com/office/drawing/2014/main" id="{8B089BA8-9AC2-9FE0-7A21-49646504B093}"/>
              </a:ext>
            </a:extLst>
          </p:cNvPr>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 name="TextovéPole 3">
            <a:extLst>
              <a:ext uri="{FF2B5EF4-FFF2-40B4-BE49-F238E27FC236}">
                <a16:creationId xmlns:a16="http://schemas.microsoft.com/office/drawing/2014/main" id="{BD918B00-9A68-B1E5-DF0B-5BF745B7356B}"/>
              </a:ext>
            </a:extLst>
          </p:cNvPr>
          <p:cNvSpPr txBox="1"/>
          <p:nvPr/>
        </p:nvSpPr>
        <p:spPr>
          <a:xfrm>
            <a:off x="802257" y="1121434"/>
            <a:ext cx="7841411" cy="3642279"/>
          </a:xfrm>
          <a:prstGeom prst="rect">
            <a:avLst/>
          </a:prstGeom>
          <a:noFill/>
        </p:spPr>
        <p:txBody>
          <a:bodyPr wrap="square" rtlCol="0">
            <a:spAutoFit/>
          </a:bodyPr>
          <a:lstStyle/>
          <a:p>
            <a:pPr lvl="0" algn="just">
              <a:lnSpc>
                <a:spcPct val="107000"/>
              </a:lnSpc>
              <a:spcAft>
                <a:spcPts val="800"/>
              </a:spcAft>
            </a:pPr>
            <a:r>
              <a:rPr lang="cs-CZ" b="1" dirty="0">
                <a:solidFill>
                  <a:srgbClr val="002060"/>
                </a:solidFill>
                <a:latin typeface="Calibri" panose="020F0502020204030204" pitchFamily="34" charset="0"/>
                <a:ea typeface="Calibri" panose="020F0502020204030204" pitchFamily="34" charset="0"/>
                <a:cs typeface="Calibri" panose="020F0502020204030204" pitchFamily="34" charset="0"/>
              </a:rPr>
              <a:t>Tematické analýzy</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Definice a analýza řešeného problému I</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Definice řešeného problému,</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Identifikované potřeby cílových skupin,</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Prostředí a očekávaný budoucí vývoj, vnější hlediska</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Revize stávajících opatření,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Vývoj při tzv. nulové variantě, </a:t>
            </a:r>
            <a:r>
              <a:rPr lang="cs-CZ" i="1" dirty="0">
                <a:solidFill>
                  <a:srgbClr val="002060"/>
                </a:solidFill>
                <a:latin typeface="Calibri" panose="020F0502020204030204" pitchFamily="34" charset="0"/>
                <a:ea typeface="Calibri" panose="020F0502020204030204" pitchFamily="34" charset="0"/>
                <a:cs typeface="Calibri" panose="020F0502020204030204" pitchFamily="34" charset="0"/>
              </a:rPr>
              <a:t>(možné varianty řešení a výběr té nejvhodnější, zdůvodnění výběru),</a:t>
            </a:r>
            <a:endParaRPr lang="cs-CZ"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Souhrn výsledků klíčových analýz.</a:t>
            </a:r>
          </a:p>
          <a:p>
            <a:pPr lvl="0" algn="just">
              <a:lnSpc>
                <a:spcPct val="107000"/>
              </a:lnSpc>
              <a:spcAft>
                <a:spcPts val="800"/>
              </a:spcAft>
            </a:pPr>
            <a:r>
              <a:rPr lang="cs-CZ"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pPr lvl="0" algn="just">
              <a:lnSpc>
                <a:spcPct val="107000"/>
              </a:lnSpc>
              <a:spcAft>
                <a:spcPts val="800"/>
              </a:spcAft>
            </a:pPr>
            <a:endParaRPr lang="cs-CZ"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cs-CZ" b="1" dirty="0" err="1">
                <a:solidFill>
                  <a:srgbClr val="002060"/>
                </a:solidFill>
                <a:latin typeface="Calibri" panose="020F0502020204030204" pitchFamily="34" charset="0"/>
                <a:ea typeface="Calibri" panose="020F0502020204030204" pitchFamily="34" charset="0"/>
                <a:cs typeface="Calibri" panose="020F0502020204030204" pitchFamily="34" charset="0"/>
              </a:rPr>
              <a:t>II.b</a:t>
            </a:r>
            <a:r>
              <a:rPr lang="cs-CZ" b="1" dirty="0">
                <a:solidFill>
                  <a:srgbClr val="002060"/>
                </a:solidFill>
                <a:latin typeface="Calibri" panose="020F0502020204030204" pitchFamily="34" charset="0"/>
                <a:ea typeface="Calibri" panose="020F0502020204030204" pitchFamily="34" charset="0"/>
                <a:cs typeface="Calibri" panose="020F0502020204030204" pitchFamily="34" charset="0"/>
              </a:rPr>
              <a:t> Shrnutí, jednoduchá SWOT analýza</a:t>
            </a:r>
          </a:p>
        </p:txBody>
      </p:sp>
    </p:spTree>
    <p:extLst>
      <p:ext uri="{BB962C8B-B14F-4D97-AF65-F5344CB8AC3E}">
        <p14:creationId xmlns:p14="http://schemas.microsoft.com/office/powerpoint/2010/main" val="286556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3">
          <a:extLst>
            <a:ext uri="{FF2B5EF4-FFF2-40B4-BE49-F238E27FC236}">
              <a16:creationId xmlns:a16="http://schemas.microsoft.com/office/drawing/2014/main" id="{9B680BBB-EFA4-60C1-2256-822942990186}"/>
            </a:ext>
          </a:extLst>
        </p:cNvPr>
        <p:cNvGrpSpPr/>
        <p:nvPr/>
      </p:nvGrpSpPr>
      <p:grpSpPr>
        <a:xfrm>
          <a:off x="0" y="0"/>
          <a:ext cx="0" cy="0"/>
          <a:chOff x="0" y="0"/>
          <a:chExt cx="0" cy="0"/>
        </a:xfrm>
      </p:grpSpPr>
      <p:sp>
        <p:nvSpPr>
          <p:cNvPr id="284" name="Google Shape;284;p43">
            <a:extLst>
              <a:ext uri="{FF2B5EF4-FFF2-40B4-BE49-F238E27FC236}">
                <a16:creationId xmlns:a16="http://schemas.microsoft.com/office/drawing/2014/main" id="{4355E73C-B1E7-13D4-1A59-C905CCCAB84F}"/>
              </a:ext>
            </a:extLst>
          </p:cNvPr>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CZ" sz="3000" b="1" dirty="0">
                <a:solidFill>
                  <a:schemeClr val="lt1"/>
                </a:solidFill>
                <a:latin typeface="Calibri"/>
                <a:ea typeface="Calibri"/>
                <a:cs typeface="Calibri"/>
                <a:sym typeface="Calibri"/>
              </a:rPr>
              <a:t>Struktura strategie rozvoje SO</a:t>
            </a:r>
            <a:endParaRPr sz="3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85" name="Google Shape;285;p43">
            <a:extLst>
              <a:ext uri="{FF2B5EF4-FFF2-40B4-BE49-F238E27FC236}">
                <a16:creationId xmlns:a16="http://schemas.microsoft.com/office/drawing/2014/main" id="{81B330B4-204F-E9B2-E754-FBEF0B424801}"/>
              </a:ext>
            </a:extLst>
          </p:cNvPr>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 name="TextovéPole 3">
            <a:extLst>
              <a:ext uri="{FF2B5EF4-FFF2-40B4-BE49-F238E27FC236}">
                <a16:creationId xmlns:a16="http://schemas.microsoft.com/office/drawing/2014/main" id="{CA3E45A8-01E1-C211-E269-D1A802B8A5A0}"/>
              </a:ext>
            </a:extLst>
          </p:cNvPr>
          <p:cNvSpPr txBox="1"/>
          <p:nvPr/>
        </p:nvSpPr>
        <p:spPr>
          <a:xfrm>
            <a:off x="802257" y="1121434"/>
            <a:ext cx="7841411" cy="3643690"/>
          </a:xfrm>
          <a:prstGeom prst="rect">
            <a:avLst/>
          </a:prstGeom>
          <a:noFill/>
        </p:spPr>
        <p:txBody>
          <a:bodyPr wrap="square" rtlCol="0">
            <a:spAutoFit/>
          </a:bodyPr>
          <a:lstStyle/>
          <a:p>
            <a:pPr algn="just">
              <a:lnSpc>
                <a:spcPct val="107000"/>
              </a:lnSpc>
              <a:spcAft>
                <a:spcPts val="800"/>
              </a:spcAft>
              <a:buNone/>
            </a:pP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III. Strategická část (přibližně 45 % rozsahu dokumentu)</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Vize a základní strategické směřování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Logika intervence, hierarchie cílů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Vize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Globální cíl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Strategické oblasti a strategické cíle </a:t>
            </a:r>
          </a:p>
          <a:p>
            <a:pPr lvl="0" algn="just">
              <a:lnSpc>
                <a:spcPct val="107000"/>
              </a:lnSpc>
              <a:spcAft>
                <a:spcPts val="800"/>
              </a:spcAft>
            </a:pPr>
            <a:endPar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Popis cílů a opatření v jednotlivých strategických oblastech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Popis specifických cílů, dopady jejich naplnění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Přehled a popis opatření </a:t>
            </a:r>
          </a:p>
          <a:p>
            <a:pPr marL="342900" lvl="0" indent="-342900" algn="just">
              <a:lnSpc>
                <a:spcPct val="107000"/>
              </a:lnSpc>
              <a:spcAft>
                <a:spcPts val="800"/>
              </a:spcAft>
              <a:buFont typeface="+mj-lt"/>
              <a:buAutoNum type="arabi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Výsledky a výstupy realizace jednotlivých opatření (aktivit), indikátory</a:t>
            </a:r>
          </a:p>
        </p:txBody>
      </p:sp>
    </p:spTree>
    <p:extLst>
      <p:ext uri="{BB962C8B-B14F-4D97-AF65-F5344CB8AC3E}">
        <p14:creationId xmlns:p14="http://schemas.microsoft.com/office/powerpoint/2010/main" val="2676072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3">
          <a:extLst>
            <a:ext uri="{FF2B5EF4-FFF2-40B4-BE49-F238E27FC236}">
              <a16:creationId xmlns:a16="http://schemas.microsoft.com/office/drawing/2014/main" id="{0FA765F5-3A01-36D8-79E0-534BEFA583D8}"/>
            </a:ext>
          </a:extLst>
        </p:cNvPr>
        <p:cNvGrpSpPr/>
        <p:nvPr/>
      </p:nvGrpSpPr>
      <p:grpSpPr>
        <a:xfrm>
          <a:off x="0" y="0"/>
          <a:ext cx="0" cy="0"/>
          <a:chOff x="0" y="0"/>
          <a:chExt cx="0" cy="0"/>
        </a:xfrm>
      </p:grpSpPr>
      <p:sp>
        <p:nvSpPr>
          <p:cNvPr id="284" name="Google Shape;284;p43">
            <a:extLst>
              <a:ext uri="{FF2B5EF4-FFF2-40B4-BE49-F238E27FC236}">
                <a16:creationId xmlns:a16="http://schemas.microsoft.com/office/drawing/2014/main" id="{5CA0D4BF-CE9A-791E-4097-1A1379816AD8}"/>
              </a:ext>
            </a:extLst>
          </p:cNvPr>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lvl="0" algn="ctr"/>
            <a:r>
              <a:rPr lang="cs-CZ" sz="3000" b="1" dirty="0">
                <a:solidFill>
                  <a:schemeClr val="lt1"/>
                </a:solidFill>
                <a:latin typeface="Calibri"/>
                <a:ea typeface="Calibri"/>
                <a:cs typeface="Calibri"/>
                <a:sym typeface="Calibri"/>
              </a:rPr>
              <a:t>Struktura strategie rozvoje SO dle metodiky MV</a:t>
            </a:r>
            <a:endParaRPr lang="cs-CZ" sz="3000" dirty="0"/>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285" name="Google Shape;285;p43">
            <a:extLst>
              <a:ext uri="{FF2B5EF4-FFF2-40B4-BE49-F238E27FC236}">
                <a16:creationId xmlns:a16="http://schemas.microsoft.com/office/drawing/2014/main" id="{1D6DDB66-171E-4D64-611B-E1D825C9C743}"/>
              </a:ext>
            </a:extLst>
          </p:cNvPr>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4" name="TextovéPole 3">
            <a:extLst>
              <a:ext uri="{FF2B5EF4-FFF2-40B4-BE49-F238E27FC236}">
                <a16:creationId xmlns:a16="http://schemas.microsoft.com/office/drawing/2014/main" id="{637C3F92-1616-C165-2077-DF8406C3C4F1}"/>
              </a:ext>
            </a:extLst>
          </p:cNvPr>
          <p:cNvSpPr txBox="1"/>
          <p:nvPr/>
        </p:nvSpPr>
        <p:spPr>
          <a:xfrm>
            <a:off x="802257" y="1121434"/>
            <a:ext cx="7841411" cy="2311274"/>
          </a:xfrm>
          <a:prstGeom prst="rect">
            <a:avLst/>
          </a:prstGeom>
          <a:noFill/>
        </p:spPr>
        <p:txBody>
          <a:bodyPr wrap="square" rtlCol="0">
            <a:spAutoFit/>
          </a:bodyPr>
          <a:lstStyle/>
          <a:p>
            <a:pPr algn="just">
              <a:lnSpc>
                <a:spcPct val="107000"/>
              </a:lnSpc>
              <a:spcAft>
                <a:spcPts val="800"/>
              </a:spcAft>
              <a:buNone/>
            </a:pPr>
            <a:r>
              <a:rPr lang="cs-CZ"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IV. Implementační část (kolem 25 % rozsahu dokumentu) </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Implementační struktura a systém řízení implementace </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Plán realizace aktivit (případně hierarchie podřízených dokumentů operační plány apod.)</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Časový harmonogram </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Rozpočet a zdroje financování (vazba strategie na rozpočet, rozpočtový výhled), prioritizace</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Systém monitorování a evaluace realizace strategie </a:t>
            </a:r>
          </a:p>
          <a:p>
            <a:pPr marL="342900" lvl="0" indent="-342900" algn="just">
              <a:lnSpc>
                <a:spcPct val="107000"/>
              </a:lnSpc>
              <a:spcAft>
                <a:spcPts val="800"/>
              </a:spcAft>
              <a:buFont typeface="+mj-lt"/>
              <a:buAutoNum type="alphaLcPeriod"/>
            </a:pPr>
            <a:r>
              <a:rPr lang="cs-CZ" dirty="0">
                <a:solidFill>
                  <a:srgbClr val="002060"/>
                </a:solidFill>
                <a:latin typeface="Calibri" panose="020F0502020204030204" pitchFamily="34" charset="0"/>
                <a:ea typeface="Calibri" panose="020F0502020204030204" pitchFamily="34" charset="0"/>
                <a:cs typeface="Times New Roman" panose="02020603050405020304" pitchFamily="18" charset="0"/>
              </a:rPr>
              <a:t>Systém řízení rizik a předpoklady realizace strategie</a:t>
            </a:r>
          </a:p>
        </p:txBody>
      </p:sp>
    </p:spTree>
    <p:extLst>
      <p:ext uri="{BB962C8B-B14F-4D97-AF65-F5344CB8AC3E}">
        <p14:creationId xmlns:p14="http://schemas.microsoft.com/office/powerpoint/2010/main" val="10090207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Koordinace veřejných služeb</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13" name="Google Shape;313;p46"/>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14" name="Google Shape;314;p46"/>
          <p:cNvSpPr txBox="1"/>
          <p:nvPr/>
        </p:nvSpPr>
        <p:spPr>
          <a:xfrm>
            <a:off x="713127" y="675725"/>
            <a:ext cx="8540100" cy="3595826"/>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500"/>
              </a:spcBef>
              <a:spcAft>
                <a:spcPts val="0"/>
              </a:spcAft>
              <a:buNone/>
            </a:pPr>
            <a:endParaRPr sz="1800" i="0" u="none" strike="noStrike" cap="none" dirty="0">
              <a:solidFill>
                <a:srgbClr val="000000"/>
              </a:solidFill>
              <a:latin typeface="Calibri"/>
              <a:ea typeface="Calibri"/>
              <a:cs typeface="Calibri"/>
              <a:sym typeface="Calibri"/>
            </a:endParaRPr>
          </a:p>
          <a:p>
            <a:pPr marL="45720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a:p>
            <a:pPr marL="133350" lvl="0" algn="just" rtl="0">
              <a:lnSpc>
                <a:spcPct val="115000"/>
              </a:lnSpc>
              <a:spcBef>
                <a:spcPts val="0"/>
              </a:spcBef>
              <a:spcAft>
                <a:spcPts val="0"/>
              </a:spcAft>
              <a:buClr>
                <a:srgbClr val="272D58"/>
              </a:buClr>
              <a:buSzPts val="1500"/>
            </a:pPr>
            <a:r>
              <a:rPr lang="cs" sz="1800" dirty="0">
                <a:solidFill>
                  <a:srgbClr val="272D58"/>
                </a:solidFill>
                <a:latin typeface="Calibri"/>
                <a:ea typeface="Calibri"/>
                <a:cs typeface="Calibri"/>
                <a:sym typeface="Calibri"/>
              </a:rPr>
              <a:t>Strategické plánování a koordinace činností v dílčích oblastech </a:t>
            </a:r>
          </a:p>
          <a:p>
            <a:pPr marL="133350" lvl="0" algn="just" rtl="0">
              <a:lnSpc>
                <a:spcPct val="115000"/>
              </a:lnSpc>
              <a:spcBef>
                <a:spcPts val="0"/>
              </a:spcBef>
              <a:spcAft>
                <a:spcPts val="0"/>
              </a:spcAft>
              <a:buClr>
                <a:srgbClr val="272D58"/>
              </a:buClr>
              <a:buSzPts val="1500"/>
            </a:pPr>
            <a:r>
              <a:rPr lang="cs" sz="1800" dirty="0">
                <a:solidFill>
                  <a:srgbClr val="272D58"/>
                </a:solidFill>
                <a:latin typeface="Calibri"/>
                <a:ea typeface="Calibri"/>
                <a:cs typeface="Calibri"/>
                <a:sym typeface="Calibri"/>
              </a:rPr>
              <a:t>(nastavení, management/řízení):</a:t>
            </a:r>
          </a:p>
          <a:p>
            <a:pPr marL="457200" lvl="0" indent="-323850" algn="just" rtl="0">
              <a:lnSpc>
                <a:spcPct val="115000"/>
              </a:lnSpc>
              <a:spcBef>
                <a:spcPts val="0"/>
              </a:spcBef>
              <a:spcAft>
                <a:spcPts val="0"/>
              </a:spcAft>
              <a:buClr>
                <a:srgbClr val="272D58"/>
              </a:buClr>
              <a:buSzPts val="1500"/>
              <a:buFont typeface="Calibri"/>
              <a:buAutoNum type="arabicParenR"/>
            </a:pPr>
            <a:r>
              <a:rPr lang="cs" sz="1800" b="1" dirty="0">
                <a:solidFill>
                  <a:srgbClr val="272D58"/>
                </a:solidFill>
                <a:latin typeface="Calibri"/>
                <a:ea typeface="Calibri"/>
                <a:cs typeface="Calibri"/>
                <a:sym typeface="Calibri"/>
              </a:rPr>
              <a:t>Školství</a:t>
            </a:r>
            <a:r>
              <a:rPr lang="cs" sz="1800" dirty="0">
                <a:solidFill>
                  <a:srgbClr val="272D58"/>
                </a:solidFill>
                <a:latin typeface="Calibri"/>
                <a:ea typeface="Calibri"/>
                <a:cs typeface="Calibri"/>
                <a:sym typeface="Calibri"/>
              </a:rPr>
              <a:t> (místní školská správa)</a:t>
            </a:r>
          </a:p>
          <a:p>
            <a:pPr marL="457200" lvl="0" indent="-323850" algn="just" rtl="0">
              <a:lnSpc>
                <a:spcPct val="115000"/>
              </a:lnSpc>
              <a:spcBef>
                <a:spcPts val="0"/>
              </a:spcBef>
              <a:spcAft>
                <a:spcPts val="0"/>
              </a:spcAft>
              <a:buClr>
                <a:srgbClr val="272D58"/>
              </a:buClr>
              <a:buSzPts val="1500"/>
              <a:buFont typeface="Calibri"/>
              <a:buAutoNum type="arabicParenR"/>
            </a:pPr>
            <a:r>
              <a:rPr lang="cs" sz="1800" b="1" dirty="0">
                <a:solidFill>
                  <a:srgbClr val="272D58"/>
                </a:solidFill>
                <a:latin typeface="Calibri"/>
                <a:ea typeface="Calibri"/>
                <a:cs typeface="Calibri"/>
                <a:sym typeface="Calibri"/>
              </a:rPr>
              <a:t>Sociální a zdravotní služby</a:t>
            </a:r>
          </a:p>
          <a:p>
            <a:pPr marL="457200" lvl="0" indent="-323850" algn="just" rtl="0">
              <a:lnSpc>
                <a:spcPct val="115000"/>
              </a:lnSpc>
              <a:spcBef>
                <a:spcPts val="0"/>
              </a:spcBef>
              <a:spcAft>
                <a:spcPts val="0"/>
              </a:spcAft>
              <a:buClr>
                <a:srgbClr val="272D58"/>
              </a:buClr>
              <a:buSzPts val="1500"/>
              <a:buFont typeface="Calibri"/>
              <a:buAutoNum type="arabicParenR"/>
            </a:pPr>
            <a:r>
              <a:rPr lang="cs" sz="1800" b="1" dirty="0">
                <a:solidFill>
                  <a:srgbClr val="272D58"/>
                </a:solidFill>
                <a:latin typeface="Calibri"/>
                <a:ea typeface="Calibri"/>
                <a:cs typeface="Calibri"/>
                <a:sym typeface="Calibri"/>
              </a:rPr>
              <a:t>Odpadové hospodářství</a:t>
            </a:r>
            <a:r>
              <a:rPr lang="cs" sz="1800" dirty="0">
                <a:solidFill>
                  <a:srgbClr val="272D58"/>
                </a:solidFill>
                <a:latin typeface="Calibri"/>
                <a:ea typeface="Calibri"/>
                <a:cs typeface="Calibri"/>
                <a:sym typeface="Calibri"/>
              </a:rPr>
              <a:t> </a:t>
            </a:r>
          </a:p>
          <a:p>
            <a:pPr marL="457200" lvl="0" indent="-323850" algn="just" rtl="0">
              <a:lnSpc>
                <a:spcPct val="115000"/>
              </a:lnSpc>
              <a:spcBef>
                <a:spcPts val="0"/>
              </a:spcBef>
              <a:spcAft>
                <a:spcPts val="0"/>
              </a:spcAft>
              <a:buClr>
                <a:srgbClr val="272D58"/>
              </a:buClr>
              <a:buSzPts val="1500"/>
              <a:buFont typeface="Calibri"/>
              <a:buAutoNum type="arabicParenR"/>
            </a:pPr>
            <a:r>
              <a:rPr lang="cs" sz="1800" b="1" dirty="0">
                <a:solidFill>
                  <a:srgbClr val="272D58"/>
                </a:solidFill>
                <a:latin typeface="Calibri"/>
                <a:ea typeface="Calibri"/>
                <a:cs typeface="Calibri"/>
                <a:sym typeface="Calibri"/>
              </a:rPr>
              <a:t>Dopravní plánování</a:t>
            </a:r>
          </a:p>
          <a:p>
            <a:pPr marL="457200" lvl="0" indent="-323850" algn="just" rtl="0">
              <a:lnSpc>
                <a:spcPct val="115000"/>
              </a:lnSpc>
              <a:spcBef>
                <a:spcPts val="0"/>
              </a:spcBef>
              <a:spcAft>
                <a:spcPts val="0"/>
              </a:spcAft>
              <a:buClr>
                <a:srgbClr val="272D58"/>
              </a:buClr>
              <a:buSzPts val="1500"/>
              <a:buFont typeface="Calibri"/>
              <a:buAutoNum type="arabicParenR"/>
            </a:pPr>
            <a:r>
              <a:rPr lang="cs" sz="1800" b="1" dirty="0">
                <a:solidFill>
                  <a:srgbClr val="272D58"/>
                </a:solidFill>
                <a:latin typeface="Calibri"/>
                <a:ea typeface="Calibri"/>
                <a:cs typeface="Calibri"/>
                <a:sym typeface="Calibri"/>
              </a:rPr>
              <a:t>Energetika</a:t>
            </a:r>
            <a:r>
              <a:rPr lang="cs" sz="1800" dirty="0">
                <a:solidFill>
                  <a:srgbClr val="272D58"/>
                </a:solidFill>
                <a:latin typeface="Calibri"/>
                <a:ea typeface="Calibri"/>
                <a:cs typeface="Calibri"/>
                <a:sym typeface="Calibri"/>
              </a:rPr>
              <a:t> </a:t>
            </a:r>
          </a:p>
          <a:p>
            <a:pPr marL="457200" lvl="0" indent="-323850" algn="just" rtl="0">
              <a:lnSpc>
                <a:spcPct val="115000"/>
              </a:lnSpc>
              <a:spcBef>
                <a:spcPts val="0"/>
              </a:spcBef>
              <a:spcAft>
                <a:spcPts val="0"/>
              </a:spcAft>
              <a:buClr>
                <a:srgbClr val="272D58"/>
              </a:buClr>
              <a:buSzPts val="1500"/>
              <a:buFont typeface="Calibri"/>
              <a:buAutoNum type="arabicParenR"/>
            </a:pPr>
            <a:r>
              <a:rPr lang="cs" sz="1800" b="1" dirty="0">
                <a:solidFill>
                  <a:srgbClr val="272D58"/>
                </a:solidFill>
                <a:latin typeface="Calibri"/>
                <a:ea typeface="Calibri"/>
                <a:cs typeface="Calibri"/>
                <a:sym typeface="Calibri"/>
              </a:rPr>
              <a:t>Kultura a cestovní ruch</a:t>
            </a:r>
            <a:r>
              <a:rPr lang="cs" sz="1800" dirty="0">
                <a:solidFill>
                  <a:srgbClr val="272D58"/>
                </a:solidFill>
                <a:latin typeface="Calibri"/>
                <a:ea typeface="Calibri"/>
                <a:cs typeface="Calibri"/>
                <a:sym typeface="Calibri"/>
              </a:rPr>
              <a:t> </a:t>
            </a:r>
          </a:p>
          <a:p>
            <a:pPr marL="457200" lvl="0" indent="-323850" algn="just" rtl="0">
              <a:lnSpc>
                <a:spcPct val="115000"/>
              </a:lnSpc>
              <a:spcBef>
                <a:spcPts val="0"/>
              </a:spcBef>
              <a:spcAft>
                <a:spcPts val="0"/>
              </a:spcAft>
              <a:buClr>
                <a:srgbClr val="272D58"/>
              </a:buClr>
              <a:buSzPts val="1500"/>
              <a:buFont typeface="Calibri"/>
              <a:buAutoNum type="arabicParenR"/>
            </a:pPr>
            <a:r>
              <a:rPr lang="cs" sz="1800" b="1" dirty="0">
                <a:solidFill>
                  <a:srgbClr val="272D58"/>
                </a:solidFill>
                <a:latin typeface="Calibri"/>
                <a:ea typeface="Calibri"/>
                <a:cs typeface="Calibri"/>
                <a:sym typeface="Calibri"/>
              </a:rPr>
              <a:t>Podpora podnikání </a:t>
            </a:r>
            <a:r>
              <a:rPr lang="cs" sz="1800" dirty="0">
                <a:solidFill>
                  <a:srgbClr val="272D58"/>
                </a:solidFill>
                <a:latin typeface="Calibri"/>
                <a:ea typeface="Calibri"/>
                <a:cs typeface="Calibri"/>
                <a:sym typeface="Calibri"/>
              </a:rPr>
              <a:t>a koordinace soukromé nabídky základních služeb v území</a:t>
            </a:r>
            <a:endParaRPr sz="1800" dirty="0">
              <a:solidFill>
                <a:srgbClr val="272D5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Plánované legislativní změny</a:t>
            </a:r>
            <a:endParaRPr sz="1400" b="0" i="0" u="none" strike="noStrike" cap="none">
              <a:solidFill>
                <a:schemeClr val="dk1"/>
              </a:solidFill>
              <a:latin typeface="Arial"/>
              <a:ea typeface="Arial"/>
              <a:cs typeface="Arial"/>
              <a:sym typeface="Arial"/>
            </a:endParaRPr>
          </a:p>
        </p:txBody>
      </p:sp>
      <p:sp>
        <p:nvSpPr>
          <p:cNvPr id="321" name="Google Shape;321;p47"/>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22" name="Google Shape;322;p47"/>
          <p:cNvSpPr txBox="1"/>
          <p:nvPr/>
        </p:nvSpPr>
        <p:spPr>
          <a:xfrm>
            <a:off x="713127" y="934400"/>
            <a:ext cx="8540100" cy="327727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500"/>
              </a:spcBef>
              <a:spcAft>
                <a:spcPts val="0"/>
              </a:spcAft>
              <a:buNone/>
            </a:pPr>
            <a:endParaRPr sz="1800" dirty="0">
              <a:latin typeface="Calibri"/>
              <a:ea typeface="Calibri"/>
              <a:cs typeface="Calibri"/>
              <a:sym typeface="Calibri"/>
            </a:endParaRPr>
          </a:p>
          <a:p>
            <a:pPr marL="457200" lvl="0" indent="0" algn="just" rtl="0">
              <a:lnSpc>
                <a:spcPct val="115000"/>
              </a:lnSpc>
              <a:spcBef>
                <a:spcPts val="0"/>
              </a:spcBef>
              <a:spcAft>
                <a:spcPts val="0"/>
              </a:spcAft>
              <a:buNone/>
            </a:pP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Záměr rozšíření kompetencí SO, větší institucionalizace, postavení OVM</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V minulém volebním období poslanecký návrh (ST 845), 3. čtení, </a:t>
            </a:r>
          </a:p>
          <a:p>
            <a:pPr marL="114300" lvl="0" algn="just" rtl="0">
              <a:lnSpc>
                <a:spcPct val="115000"/>
              </a:lnSpc>
              <a:spcBef>
                <a:spcPts val="0"/>
              </a:spcBef>
              <a:spcAft>
                <a:spcPts val="0"/>
              </a:spcAft>
              <a:buClr>
                <a:srgbClr val="272D58"/>
              </a:buClr>
              <a:buSzPts val="1800"/>
            </a:pPr>
            <a:r>
              <a:rPr lang="cs" sz="1800" dirty="0">
                <a:solidFill>
                  <a:srgbClr val="272D58"/>
                </a:solidFill>
                <a:latin typeface="Calibri"/>
                <a:ea typeface="Calibri"/>
                <a:cs typeface="Calibri"/>
                <a:sym typeface="Calibri"/>
              </a:rPr>
              <a:t>      projednání přerušeno</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MV má připravený nový (vládní) návrh - revidované znění</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Plán předložit 1Q 2026, účinnost 1.1.2027</a:t>
            </a:r>
            <a:endParaRPr sz="1800" dirty="0">
              <a:solidFill>
                <a:srgbClr val="272D58"/>
              </a:solidFill>
              <a:latin typeface="Calibri"/>
              <a:ea typeface="Calibri"/>
              <a:cs typeface="Calibri"/>
              <a:sym typeface="Calibri"/>
            </a:endParaRPr>
          </a:p>
          <a:p>
            <a:pPr marL="457200" lvl="0" indent="-342900" algn="just" rtl="0">
              <a:lnSpc>
                <a:spcPct val="115000"/>
              </a:lnSpc>
              <a:spcBef>
                <a:spcPts val="0"/>
              </a:spcBef>
              <a:spcAft>
                <a:spcPts val="0"/>
              </a:spcAft>
              <a:buClr>
                <a:srgbClr val="272D58"/>
              </a:buClr>
              <a:buSzPts val="1800"/>
              <a:buFont typeface="Calibri"/>
              <a:buChar char="●"/>
            </a:pPr>
            <a:r>
              <a:rPr lang="cs" sz="1800" dirty="0">
                <a:solidFill>
                  <a:srgbClr val="272D58"/>
                </a:solidFill>
                <a:latin typeface="Calibri"/>
                <a:ea typeface="Calibri"/>
                <a:cs typeface="Calibri"/>
                <a:sym typeface="Calibri"/>
              </a:rPr>
              <a:t>Paralelně poslanecký návrh č. 24 (osekaná verze ST 845), </a:t>
            </a:r>
          </a:p>
          <a:p>
            <a:pPr marL="114300" lvl="0" algn="just" rtl="0">
              <a:lnSpc>
                <a:spcPct val="115000"/>
              </a:lnSpc>
              <a:spcBef>
                <a:spcPts val="0"/>
              </a:spcBef>
              <a:spcAft>
                <a:spcPts val="0"/>
              </a:spcAft>
              <a:buClr>
                <a:srgbClr val="272D58"/>
              </a:buClr>
              <a:buSzPts val="1800"/>
            </a:pPr>
            <a:r>
              <a:rPr lang="cs" sz="1800" dirty="0">
                <a:solidFill>
                  <a:srgbClr val="272D58"/>
                </a:solidFill>
                <a:latin typeface="Calibri"/>
                <a:ea typeface="Calibri"/>
                <a:cs typeface="Calibri"/>
                <a:sym typeface="Calibri"/>
              </a:rPr>
              <a:t>      čistě poslanecká iniciativa, neutrální stanovisko vlády</a:t>
            </a:r>
            <a:endParaRPr sz="1800" b="1" dirty="0">
              <a:solidFill>
                <a:srgbClr val="272D58"/>
              </a:solidFill>
              <a:latin typeface="Calibri"/>
              <a:ea typeface="Calibri"/>
              <a:cs typeface="Calibri"/>
              <a:sym typeface="Calibri"/>
            </a:endParaRPr>
          </a:p>
          <a:p>
            <a:pPr marL="0" marR="0" lvl="0" indent="0" algn="l" rtl="0">
              <a:lnSpc>
                <a:spcPct val="115000"/>
              </a:lnSpc>
              <a:spcBef>
                <a:spcPts val="0"/>
              </a:spcBef>
              <a:spcAft>
                <a:spcPts val="0"/>
              </a:spcAft>
              <a:buNone/>
            </a:pPr>
            <a:endParaRPr sz="1800" i="0" u="none" strike="noStrike" cap="none" dirty="0">
              <a:solidFill>
                <a:srgbClr val="272D58"/>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8"/>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Novela 2026: zákon o obcích </a:t>
            </a:r>
            <a:endParaRPr sz="1400" b="0" i="0" u="none" strike="noStrike" cap="none">
              <a:solidFill>
                <a:schemeClr val="dk1"/>
              </a:solidFill>
              <a:latin typeface="Arial"/>
              <a:ea typeface="Arial"/>
              <a:cs typeface="Arial"/>
              <a:sym typeface="Arial"/>
            </a:endParaRPr>
          </a:p>
        </p:txBody>
      </p:sp>
      <p:sp>
        <p:nvSpPr>
          <p:cNvPr id="329" name="Google Shape;329;p48"/>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30" name="Google Shape;330;p48"/>
          <p:cNvSpPr txBox="1"/>
          <p:nvPr/>
        </p:nvSpPr>
        <p:spPr>
          <a:xfrm>
            <a:off x="713117" y="934390"/>
            <a:ext cx="6756000" cy="4919778"/>
          </a:xfrm>
          <a:prstGeom prst="rect">
            <a:avLst/>
          </a:prstGeom>
          <a:noFill/>
          <a:ln>
            <a:noFill/>
          </a:ln>
        </p:spPr>
        <p:txBody>
          <a:bodyPr spcFirstLastPara="1" wrap="square" lIns="68575" tIns="34275" rIns="68575" bIns="34275" anchor="t" anchorCtr="0">
            <a:spAutoFit/>
          </a:bodyPr>
          <a:lstStyle/>
          <a:p>
            <a:pPr marL="0" lvl="0" indent="0" algn="l" rtl="0">
              <a:lnSpc>
                <a:spcPct val="115000"/>
              </a:lnSpc>
              <a:spcBef>
                <a:spcPts val="500"/>
              </a:spcBef>
              <a:spcAft>
                <a:spcPts val="0"/>
              </a:spcAft>
              <a:buNone/>
            </a:pPr>
            <a:endParaRPr sz="1800" dirty="0">
              <a:solidFill>
                <a:srgbClr val="272D58"/>
              </a:solidFill>
              <a:latin typeface="Calibri"/>
              <a:ea typeface="Calibri"/>
              <a:cs typeface="Calibri"/>
              <a:sym typeface="Calibri"/>
            </a:endParaRPr>
          </a:p>
          <a:p>
            <a:pPr marL="565150" marR="0" lvl="4" indent="-285750" algn="l" rtl="0">
              <a:lnSpc>
                <a:spcPct val="115000"/>
              </a:lnSpc>
              <a:spcBef>
                <a:spcPts val="500"/>
              </a:spcBef>
              <a:spcAft>
                <a:spcPts val="0"/>
              </a:spcAft>
              <a:buClr>
                <a:srgbClr val="272D58"/>
              </a:buClr>
              <a:buSzPts val="1400"/>
              <a:buFont typeface="Arial" panose="020B0604020202020204" pitchFamily="34" charset="0"/>
              <a:buChar char="•"/>
            </a:pPr>
            <a:r>
              <a:rPr lang="cs" sz="1800" dirty="0">
                <a:solidFill>
                  <a:srgbClr val="272D58"/>
                </a:solidFill>
                <a:latin typeface="Calibri"/>
                <a:ea typeface="Calibri"/>
                <a:cs typeface="Calibri"/>
                <a:sym typeface="Calibri"/>
              </a:rPr>
              <a:t>zjednodušení procesu změny stanov svazků</a:t>
            </a:r>
            <a:endParaRPr sz="1800" dirty="0">
              <a:solidFill>
                <a:srgbClr val="272D58"/>
              </a:solidFill>
              <a:latin typeface="Calibri"/>
              <a:ea typeface="Calibri"/>
              <a:cs typeface="Calibri"/>
              <a:sym typeface="Calibri"/>
            </a:endParaRPr>
          </a:p>
          <a:p>
            <a:pPr marL="533400" marR="0" lvl="4" indent="-254000" algn="l" rtl="0">
              <a:lnSpc>
                <a:spcPct val="115000"/>
              </a:lnSpc>
              <a:spcBef>
                <a:spcPts val="500"/>
              </a:spcBef>
              <a:spcAft>
                <a:spcPts val="0"/>
              </a:spcAft>
              <a:buClr>
                <a:srgbClr val="272D58"/>
              </a:buClr>
              <a:buSzPts val="1400"/>
              <a:buFont typeface="Arial"/>
              <a:buChar char="•"/>
            </a:pPr>
            <a:r>
              <a:rPr lang="cs" sz="1800" b="0" i="0" u="none" strike="noStrike" cap="none" dirty="0">
                <a:solidFill>
                  <a:srgbClr val="272D58"/>
                </a:solidFill>
                <a:latin typeface="Calibri"/>
                <a:ea typeface="Calibri"/>
                <a:cs typeface="Calibri"/>
                <a:sym typeface="Calibri"/>
              </a:rPr>
              <a:t>posílení možnosti výkonu správy jménem společenství</a:t>
            </a:r>
            <a:endParaRPr sz="1100" b="0" i="0" u="none" strike="noStrike" cap="none" dirty="0">
              <a:solidFill>
                <a:srgbClr val="000000"/>
              </a:solidFill>
              <a:latin typeface="Arial"/>
              <a:ea typeface="Arial"/>
              <a:cs typeface="Arial"/>
              <a:sym typeface="Arial"/>
            </a:endParaRPr>
          </a:p>
          <a:p>
            <a:pPr marL="533400" marR="0" lvl="4" indent="-254000" algn="l" rtl="0">
              <a:lnSpc>
                <a:spcPct val="115000"/>
              </a:lnSpc>
              <a:spcBef>
                <a:spcPts val="500"/>
              </a:spcBef>
              <a:spcAft>
                <a:spcPts val="0"/>
              </a:spcAft>
              <a:buClr>
                <a:srgbClr val="272D58"/>
              </a:buClr>
              <a:buSzPts val="1400"/>
              <a:buFont typeface="Arial"/>
              <a:buChar char="•"/>
            </a:pPr>
            <a:r>
              <a:rPr lang="cs" sz="1800" b="0" i="0" u="none" strike="noStrike" cap="none" dirty="0">
                <a:solidFill>
                  <a:srgbClr val="272D58"/>
                </a:solidFill>
                <a:latin typeface="Calibri"/>
                <a:ea typeface="Calibri"/>
                <a:cs typeface="Calibri"/>
                <a:sym typeface="Calibri"/>
              </a:rPr>
              <a:t>postavení orgánu veřejné moci (OVM)</a:t>
            </a:r>
            <a:endParaRPr sz="1100" b="0" i="0" u="none" strike="noStrike" cap="none" dirty="0">
              <a:solidFill>
                <a:srgbClr val="000000"/>
              </a:solidFill>
              <a:latin typeface="Arial"/>
              <a:ea typeface="Arial"/>
              <a:cs typeface="Arial"/>
              <a:sym typeface="Arial"/>
            </a:endParaRPr>
          </a:p>
          <a:p>
            <a:pPr marL="533400" marR="0" lvl="4" indent="-254000" algn="l" rtl="0">
              <a:lnSpc>
                <a:spcPct val="115000"/>
              </a:lnSpc>
              <a:spcBef>
                <a:spcPts val="500"/>
              </a:spcBef>
              <a:spcAft>
                <a:spcPts val="0"/>
              </a:spcAft>
              <a:buClr>
                <a:srgbClr val="272D58"/>
              </a:buClr>
              <a:buSzPts val="1400"/>
              <a:buFont typeface="Arial"/>
              <a:buChar char="•"/>
            </a:pPr>
            <a:r>
              <a:rPr lang="cs" sz="1800" b="0" i="0" u="none" strike="noStrike" cap="none" dirty="0">
                <a:solidFill>
                  <a:srgbClr val="272D58"/>
                </a:solidFill>
                <a:latin typeface="Calibri"/>
                <a:ea typeface="Calibri"/>
                <a:cs typeface="Calibri"/>
                <a:sym typeface="Calibri"/>
              </a:rPr>
              <a:t>vytvoření kanceláře a pozice vedoucího kanceláře (manažera)</a:t>
            </a:r>
            <a:endParaRPr sz="1800" b="0" i="0" u="none" strike="noStrike" cap="none" dirty="0">
              <a:solidFill>
                <a:srgbClr val="272D58"/>
              </a:solidFill>
              <a:latin typeface="Calibri"/>
              <a:ea typeface="Calibri"/>
              <a:cs typeface="Calibri"/>
              <a:sym typeface="Calibri"/>
            </a:endParaRPr>
          </a:p>
          <a:p>
            <a:pPr marL="533400" marR="0" lvl="4" indent="-254000" algn="l" rtl="0">
              <a:lnSpc>
                <a:spcPct val="115000"/>
              </a:lnSpc>
              <a:spcBef>
                <a:spcPts val="500"/>
              </a:spcBef>
              <a:spcAft>
                <a:spcPts val="0"/>
              </a:spcAft>
              <a:buClr>
                <a:srgbClr val="272D58"/>
              </a:buClr>
              <a:buSzPts val="1400"/>
              <a:buFont typeface="Calibri"/>
              <a:buChar char="•"/>
            </a:pPr>
            <a:r>
              <a:rPr lang="cs" sz="1800" b="0" i="0" u="none" strike="noStrike" cap="none" dirty="0">
                <a:solidFill>
                  <a:srgbClr val="272D58"/>
                </a:solidFill>
                <a:latin typeface="Calibri"/>
                <a:ea typeface="Calibri"/>
                <a:cs typeface="Calibri"/>
                <a:sym typeface="Calibri"/>
              </a:rPr>
              <a:t>pravidla zasedání shromáždění starostů </a:t>
            </a:r>
            <a:endParaRPr sz="1100" dirty="0"/>
          </a:p>
          <a:p>
            <a:pPr marL="533400" marR="0" lvl="4" indent="-254000" algn="l" rtl="0">
              <a:lnSpc>
                <a:spcPct val="115000"/>
              </a:lnSpc>
              <a:spcBef>
                <a:spcPts val="500"/>
              </a:spcBef>
              <a:spcAft>
                <a:spcPts val="0"/>
              </a:spcAft>
              <a:buClr>
                <a:srgbClr val="272D58"/>
              </a:buClr>
              <a:buSzPts val="1400"/>
              <a:buFont typeface="Calibri"/>
              <a:buChar char="•"/>
            </a:pPr>
            <a:r>
              <a:rPr lang="cs" sz="1800" b="0" i="0" u="none" strike="noStrike" cap="none" dirty="0">
                <a:solidFill>
                  <a:srgbClr val="272D58"/>
                </a:solidFill>
                <a:latin typeface="Calibri"/>
                <a:ea typeface="Calibri"/>
                <a:cs typeface="Calibri"/>
                <a:sym typeface="Calibri"/>
              </a:rPr>
              <a:t>povinná kontrolní komise</a:t>
            </a:r>
            <a:endParaRPr sz="1800" dirty="0">
              <a:solidFill>
                <a:srgbClr val="272D58"/>
              </a:solidFill>
              <a:latin typeface="Calibri"/>
              <a:ea typeface="Calibri"/>
              <a:cs typeface="Calibri"/>
              <a:sym typeface="Calibri"/>
            </a:endParaRPr>
          </a:p>
          <a:p>
            <a:pPr marL="533400" marR="0" lvl="4" indent="-254000" algn="l" rtl="0">
              <a:lnSpc>
                <a:spcPct val="115000"/>
              </a:lnSpc>
              <a:spcBef>
                <a:spcPts val="500"/>
              </a:spcBef>
              <a:spcAft>
                <a:spcPts val="0"/>
              </a:spcAft>
              <a:buClr>
                <a:srgbClr val="272D58"/>
              </a:buClr>
              <a:buSzPts val="1400"/>
              <a:buFont typeface="Arial"/>
              <a:buChar char="•"/>
            </a:pPr>
            <a:r>
              <a:rPr lang="cs" sz="1800" b="0" i="0" u="none" strike="noStrike" cap="none" dirty="0">
                <a:solidFill>
                  <a:srgbClr val="272D58"/>
                </a:solidFill>
                <a:latin typeface="Calibri"/>
                <a:ea typeface="Calibri"/>
                <a:cs typeface="Calibri"/>
                <a:sym typeface="Calibri"/>
              </a:rPr>
              <a:t>nastavení kontroly a dozoru (po vzoru obcí - KÚ/MV)</a:t>
            </a:r>
            <a:endParaRPr sz="1800" b="0" i="0" u="none" strike="noStrike" cap="none" dirty="0">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b="1" i="0" u="none" strike="noStrike" cap="none" dirty="0">
                <a:solidFill>
                  <a:srgbClr val="272D58"/>
                </a:solidFill>
                <a:latin typeface="Calibri"/>
                <a:ea typeface="Calibri"/>
                <a:cs typeface="Calibri"/>
                <a:sym typeface="Calibri"/>
              </a:rPr>
              <a:t> </a:t>
            </a:r>
            <a:endParaRPr sz="1100" b="0" i="0" u="none" strike="noStrike" cap="none" dirty="0">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None/>
            </a:pPr>
            <a:endParaRPr sz="1800" b="1" i="0" u="none" strike="noStrike" cap="none" dirty="0">
              <a:solidFill>
                <a:srgbClr val="272D58"/>
              </a:solidFill>
              <a:latin typeface="Calibri"/>
              <a:ea typeface="Calibri"/>
              <a:cs typeface="Calibri"/>
              <a:sym typeface="Calibri"/>
            </a:endParaRPr>
          </a:p>
          <a:p>
            <a:pPr marL="0" marR="0" lvl="0" indent="0" algn="ctr" rtl="0">
              <a:lnSpc>
                <a:spcPct val="115000"/>
              </a:lnSpc>
              <a:spcBef>
                <a:spcPts val="0"/>
              </a:spcBef>
              <a:spcAft>
                <a:spcPts val="0"/>
              </a:spcAft>
              <a:buNone/>
            </a:pPr>
            <a:endParaRPr sz="1400" b="1" i="0" u="none" strike="noStrike" cap="none" dirty="0">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dirty="0">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dirty="0">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dirty="0">
              <a:solidFill>
                <a:srgbClr val="272D58"/>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800" b="0" i="0" u="none" strike="noStrike" cap="none" dirty="0">
              <a:solidFill>
                <a:srgbClr val="272D5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4"/>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Analýza činnosti a potenciálu SO</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0" name="Google Shape;210;p34"/>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1" name="Google Shape;211;p34"/>
          <p:cNvSpPr txBox="1"/>
          <p:nvPr/>
        </p:nvSpPr>
        <p:spPr>
          <a:xfrm>
            <a:off x="733025" y="1222925"/>
            <a:ext cx="8281500" cy="3075171"/>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500"/>
              </a:spcBef>
              <a:spcAft>
                <a:spcPts val="0"/>
              </a:spcAft>
              <a:buNone/>
            </a:pPr>
            <a:r>
              <a:rPr lang="cs" sz="1800" dirty="0">
                <a:solidFill>
                  <a:srgbClr val="272D58"/>
                </a:solidFill>
                <a:latin typeface="Calibri"/>
                <a:ea typeface="Calibri"/>
                <a:cs typeface="Calibri"/>
                <a:sym typeface="Calibri"/>
              </a:rPr>
              <a:t>Cíl: Analýza současné činnosti, kapacit a poptávky členských obcí</a:t>
            </a:r>
            <a:endParaRPr sz="1800" dirty="0">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dirty="0">
                <a:solidFill>
                  <a:srgbClr val="272D58"/>
                </a:solidFill>
                <a:latin typeface="Calibri"/>
                <a:ea typeface="Calibri"/>
                <a:cs typeface="Calibri"/>
                <a:sym typeface="Calibri"/>
              </a:rPr>
              <a:t>Realizátor: Ministerstvo vnitra </a:t>
            </a:r>
            <a:endParaRPr sz="1800" dirty="0">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dirty="0">
                <a:solidFill>
                  <a:srgbClr val="272D58"/>
                </a:solidFill>
                <a:latin typeface="Calibri"/>
                <a:ea typeface="Calibri"/>
                <a:cs typeface="Calibri"/>
                <a:sym typeface="Calibri"/>
              </a:rPr>
              <a:t>Termín sběru dat: 09 - 11 / 2025</a:t>
            </a:r>
            <a:endParaRPr sz="1800" dirty="0">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dirty="0">
                <a:solidFill>
                  <a:srgbClr val="272D58"/>
                </a:solidFill>
                <a:latin typeface="Calibri"/>
                <a:ea typeface="Calibri"/>
                <a:cs typeface="Calibri"/>
                <a:sym typeface="Calibri"/>
              </a:rPr>
              <a:t>Forma: dotazníkové šetření,</a:t>
            </a:r>
            <a:br>
              <a:rPr lang="cs" sz="1800" dirty="0">
                <a:solidFill>
                  <a:srgbClr val="272D58"/>
                </a:solidFill>
                <a:latin typeface="Calibri"/>
                <a:ea typeface="Calibri"/>
                <a:cs typeface="Calibri"/>
                <a:sym typeface="Calibri"/>
              </a:rPr>
            </a:br>
            <a:r>
              <a:rPr lang="cs" sz="1800" dirty="0">
                <a:solidFill>
                  <a:srgbClr val="272D58"/>
                </a:solidFill>
                <a:latin typeface="Calibri"/>
                <a:ea typeface="Calibri"/>
                <a:cs typeface="Calibri"/>
                <a:sym typeface="Calibri"/>
              </a:rPr>
              <a:t>	     JISSD - Jednotný informační systém sběru dat (sberdat.gov.cz) </a:t>
            </a:r>
            <a:endParaRPr sz="1800" dirty="0">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endParaRPr sz="1800" dirty="0">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dirty="0">
                <a:solidFill>
                  <a:srgbClr val="272D58"/>
                </a:solidFill>
                <a:latin typeface="Calibri"/>
                <a:ea typeface="Calibri"/>
                <a:cs typeface="Calibri"/>
                <a:sym typeface="Calibri"/>
              </a:rPr>
              <a:t>Respondenti: </a:t>
            </a:r>
            <a:endParaRPr sz="1800" dirty="0">
              <a:solidFill>
                <a:srgbClr val="272D58"/>
              </a:solidFill>
              <a:latin typeface="Calibri"/>
              <a:ea typeface="Calibri"/>
              <a:cs typeface="Calibri"/>
              <a:sym typeface="Calibri"/>
            </a:endParaRPr>
          </a:p>
          <a:p>
            <a:pPr marL="0" marR="0" lvl="0" indent="457200" algn="l" rtl="0">
              <a:lnSpc>
                <a:spcPct val="100000"/>
              </a:lnSpc>
              <a:spcBef>
                <a:spcPts val="500"/>
              </a:spcBef>
              <a:spcAft>
                <a:spcPts val="0"/>
              </a:spcAft>
              <a:buNone/>
            </a:pPr>
            <a:r>
              <a:rPr lang="cs" sz="1800" dirty="0">
                <a:solidFill>
                  <a:srgbClr val="272D58"/>
                </a:solidFill>
                <a:latin typeface="Calibri"/>
                <a:ea typeface="Calibri"/>
                <a:cs typeface="Calibri"/>
                <a:sym typeface="Calibri"/>
              </a:rPr>
              <a:t>a) společenství obcí (</a:t>
            </a:r>
            <a:r>
              <a:rPr lang="cs" sz="1800" b="1" dirty="0">
                <a:solidFill>
                  <a:srgbClr val="272D58"/>
                </a:solidFill>
                <a:latin typeface="Calibri"/>
                <a:ea typeface="Calibri"/>
                <a:cs typeface="Calibri"/>
                <a:sym typeface="Calibri"/>
              </a:rPr>
              <a:t>35</a:t>
            </a:r>
            <a:r>
              <a:rPr lang="cs" sz="1800" dirty="0">
                <a:solidFill>
                  <a:srgbClr val="272D58"/>
                </a:solidFill>
                <a:latin typeface="Calibri"/>
                <a:ea typeface="Calibri"/>
                <a:cs typeface="Calibri"/>
                <a:sym typeface="Calibri"/>
              </a:rPr>
              <a:t>/36) </a:t>
            </a:r>
            <a:endParaRPr sz="1800" dirty="0">
              <a:solidFill>
                <a:srgbClr val="272D58"/>
              </a:solidFill>
              <a:latin typeface="Calibri"/>
              <a:ea typeface="Calibri"/>
              <a:cs typeface="Calibri"/>
              <a:sym typeface="Calibri"/>
            </a:endParaRPr>
          </a:p>
          <a:p>
            <a:pPr marL="0" marR="0" lvl="0" indent="457200" algn="l" rtl="0">
              <a:lnSpc>
                <a:spcPct val="100000"/>
              </a:lnSpc>
              <a:spcBef>
                <a:spcPts val="500"/>
              </a:spcBef>
              <a:spcAft>
                <a:spcPts val="0"/>
              </a:spcAft>
              <a:buNone/>
            </a:pPr>
            <a:r>
              <a:rPr lang="cs" sz="1800" dirty="0">
                <a:solidFill>
                  <a:srgbClr val="272D58"/>
                </a:solidFill>
                <a:latin typeface="Calibri"/>
                <a:ea typeface="Calibri"/>
                <a:cs typeface="Calibri"/>
                <a:sym typeface="Calibri"/>
              </a:rPr>
              <a:t>b) členské obce (</a:t>
            </a:r>
            <a:r>
              <a:rPr lang="cs" sz="1800" b="1" dirty="0">
                <a:solidFill>
                  <a:srgbClr val="272D58"/>
                </a:solidFill>
                <a:latin typeface="Calibri"/>
                <a:ea typeface="Calibri"/>
                <a:cs typeface="Calibri"/>
                <a:sym typeface="Calibri"/>
              </a:rPr>
              <a:t>292</a:t>
            </a:r>
            <a:r>
              <a:rPr lang="cs" sz="1800" dirty="0">
                <a:solidFill>
                  <a:srgbClr val="272D58"/>
                </a:solidFill>
                <a:latin typeface="Calibri"/>
                <a:ea typeface="Calibri"/>
                <a:cs typeface="Calibri"/>
                <a:sym typeface="Calibri"/>
              </a:rPr>
              <a:t>/730) </a:t>
            </a:r>
            <a:endParaRPr sz="1800" b="0" i="0" u="none" strike="noStrike" cap="none" dirty="0">
              <a:solidFill>
                <a:srgbClr val="272D58"/>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0"/>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Novela 2026: v</a:t>
            </a:r>
            <a:r>
              <a:rPr lang="cs" sz="3000" b="1" i="0" u="none" strike="noStrike" cap="none">
                <a:solidFill>
                  <a:schemeClr val="lt1"/>
                </a:solidFill>
                <a:latin typeface="Calibri"/>
                <a:ea typeface="Calibri"/>
                <a:cs typeface="Calibri"/>
                <a:sym typeface="Calibri"/>
              </a:rPr>
              <a:t>azba na další legislativu</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45" name="Google Shape;345;p50"/>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46" name="Google Shape;346;p50"/>
          <p:cNvSpPr txBox="1"/>
          <p:nvPr/>
        </p:nvSpPr>
        <p:spPr>
          <a:xfrm>
            <a:off x="664042" y="964899"/>
            <a:ext cx="7815900" cy="55824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800" b="1" i="0" u="sng" strike="noStrike" cap="none">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b="1" i="0" u="sng" strike="noStrike" cap="none">
                <a:solidFill>
                  <a:srgbClr val="272D58"/>
                </a:solidFill>
                <a:latin typeface="Calibri"/>
                <a:ea typeface="Calibri"/>
                <a:cs typeface="Calibri"/>
                <a:sym typeface="Calibri"/>
              </a:rPr>
              <a:t>Nové kompetence ve zvláštních zákonech:</a:t>
            </a:r>
            <a:br>
              <a:rPr lang="cs" sz="1800" b="1" i="0" u="sng" strike="noStrike" cap="none">
                <a:solidFill>
                  <a:srgbClr val="272D58"/>
                </a:solidFill>
                <a:latin typeface="Calibri"/>
                <a:ea typeface="Calibri"/>
                <a:cs typeface="Calibri"/>
                <a:sym typeface="Calibri"/>
              </a:rPr>
            </a:br>
            <a:endParaRPr sz="1800" b="1" i="0" u="sng" strike="noStrike" cap="none">
              <a:solidFill>
                <a:srgbClr val="272D58"/>
              </a:solidFill>
              <a:latin typeface="Calibri"/>
              <a:ea typeface="Calibri"/>
              <a:cs typeface="Calibri"/>
              <a:sym typeface="Calibri"/>
            </a:endParaRPr>
          </a:p>
          <a:p>
            <a:pPr marL="254000" marR="0" lvl="0" indent="-254000" algn="l" rtl="0">
              <a:lnSpc>
                <a:spcPct val="115000"/>
              </a:lnSpc>
              <a:spcBef>
                <a:spcPts val="500"/>
              </a:spcBef>
              <a:spcAft>
                <a:spcPts val="0"/>
              </a:spcAft>
              <a:buClr>
                <a:srgbClr val="272D58"/>
              </a:buClr>
              <a:buSzPts val="1400"/>
              <a:buFont typeface="Arial"/>
              <a:buChar char="•"/>
            </a:pPr>
            <a:r>
              <a:rPr lang="cs" sz="1800" b="1" i="0" u="none" strike="noStrike" cap="none">
                <a:solidFill>
                  <a:srgbClr val="272D58"/>
                </a:solidFill>
                <a:latin typeface="Calibri"/>
                <a:ea typeface="Calibri"/>
                <a:cs typeface="Calibri"/>
                <a:sym typeface="Calibri"/>
              </a:rPr>
              <a:t>Zákon o obecní policii </a:t>
            </a:r>
            <a:r>
              <a:rPr lang="cs" sz="1800" b="0" i="0" u="none" strike="noStrike" cap="none">
                <a:solidFill>
                  <a:srgbClr val="272D58"/>
                </a:solidFill>
                <a:latin typeface="Calibri"/>
                <a:ea typeface="Calibri"/>
                <a:cs typeface="Calibri"/>
                <a:sym typeface="Calibri"/>
              </a:rPr>
              <a:t>- možnost zřízení obecní policie coby orgánu SO </a:t>
            </a:r>
            <a:endParaRPr sz="1100" b="0" i="0" u="none" strike="noStrike" cap="none">
              <a:solidFill>
                <a:srgbClr val="000000"/>
              </a:solidFill>
              <a:latin typeface="Arial"/>
              <a:ea typeface="Arial"/>
              <a:cs typeface="Arial"/>
              <a:sym typeface="Arial"/>
            </a:endParaRPr>
          </a:p>
          <a:p>
            <a:pPr marL="254000" marR="0" lvl="0" indent="-254000" algn="l" rtl="0">
              <a:lnSpc>
                <a:spcPct val="115000"/>
              </a:lnSpc>
              <a:spcBef>
                <a:spcPts val="500"/>
              </a:spcBef>
              <a:spcAft>
                <a:spcPts val="0"/>
              </a:spcAft>
              <a:buClr>
                <a:srgbClr val="272D58"/>
              </a:buClr>
              <a:buSzPts val="1400"/>
              <a:buFont typeface="Arial"/>
              <a:buChar char="•"/>
            </a:pPr>
            <a:r>
              <a:rPr lang="cs" sz="1800" b="1" i="0" u="none" strike="noStrike" cap="none">
                <a:solidFill>
                  <a:srgbClr val="272D58"/>
                </a:solidFill>
                <a:latin typeface="Calibri"/>
                <a:ea typeface="Calibri"/>
                <a:cs typeface="Calibri"/>
                <a:sym typeface="Calibri"/>
              </a:rPr>
              <a:t>Zákon o veřejných službách v přepravě cestujících </a:t>
            </a:r>
            <a:r>
              <a:rPr lang="cs" sz="1800" b="0" i="0" u="none" strike="noStrike" cap="none">
                <a:solidFill>
                  <a:srgbClr val="272D58"/>
                </a:solidFill>
                <a:latin typeface="Calibri"/>
                <a:ea typeface="Calibri"/>
                <a:cs typeface="Calibri"/>
                <a:sym typeface="Calibri"/>
              </a:rPr>
              <a:t>– fakultativní plán dopravní obslužnosti společenství obcí</a:t>
            </a:r>
            <a:endParaRPr sz="1100" b="0" i="0" u="none" strike="noStrike" cap="none">
              <a:solidFill>
                <a:srgbClr val="000000"/>
              </a:solidFill>
              <a:latin typeface="Arial"/>
              <a:ea typeface="Arial"/>
              <a:cs typeface="Arial"/>
              <a:sym typeface="Arial"/>
            </a:endParaRPr>
          </a:p>
          <a:p>
            <a:pPr marL="254000" marR="0" lvl="0" indent="-254000" algn="l" rtl="0">
              <a:lnSpc>
                <a:spcPct val="115000"/>
              </a:lnSpc>
              <a:spcBef>
                <a:spcPts val="500"/>
              </a:spcBef>
              <a:spcAft>
                <a:spcPts val="0"/>
              </a:spcAft>
              <a:buClr>
                <a:srgbClr val="272D58"/>
              </a:buClr>
              <a:buSzPts val="1400"/>
              <a:buFont typeface="Arial"/>
              <a:buChar char="•"/>
            </a:pPr>
            <a:r>
              <a:rPr lang="cs" sz="1800" b="1" i="0" u="none" strike="noStrike" cap="none">
                <a:solidFill>
                  <a:srgbClr val="272D58"/>
                </a:solidFill>
                <a:latin typeface="Calibri"/>
                <a:ea typeface="Calibri"/>
                <a:cs typeface="Calibri"/>
                <a:sym typeface="Calibri"/>
              </a:rPr>
              <a:t>Zákon o podpoře regionálního rozvoje </a:t>
            </a:r>
            <a:r>
              <a:rPr lang="cs" sz="1800" b="0" i="0" u="none" strike="noStrike" cap="none">
                <a:solidFill>
                  <a:srgbClr val="272D58"/>
                </a:solidFill>
                <a:latin typeface="Calibri"/>
                <a:ea typeface="Calibri"/>
                <a:cs typeface="Calibri"/>
                <a:sym typeface="Calibri"/>
              </a:rPr>
              <a:t>– role SO v oblasti regionálního rozvoje, obsah strategie rozvoje a koheze s dalšími strategickými dokumenty</a:t>
            </a:r>
            <a:endParaRPr sz="1800" b="0" i="0" u="none" strike="noStrike" cap="none">
              <a:solidFill>
                <a:srgbClr val="272D58"/>
              </a:solidFill>
              <a:latin typeface="Calibri"/>
              <a:ea typeface="Calibri"/>
              <a:cs typeface="Calibri"/>
              <a:sym typeface="Calibri"/>
            </a:endParaRPr>
          </a:p>
          <a:p>
            <a:pPr marL="342900" lvl="0" indent="-279400" algn="l" rtl="0">
              <a:lnSpc>
                <a:spcPct val="115000"/>
              </a:lnSpc>
              <a:spcBef>
                <a:spcPts val="500"/>
              </a:spcBef>
              <a:spcAft>
                <a:spcPts val="0"/>
              </a:spcAft>
              <a:buClr>
                <a:srgbClr val="272D58"/>
              </a:buClr>
              <a:buSzPts val="1800"/>
              <a:buFont typeface="Calibri"/>
              <a:buChar char="•"/>
            </a:pPr>
            <a:r>
              <a:rPr lang="cs" sz="1800" b="1">
                <a:solidFill>
                  <a:srgbClr val="272D58"/>
                </a:solidFill>
                <a:latin typeface="Calibri"/>
                <a:ea typeface="Calibri"/>
                <a:cs typeface="Calibri"/>
                <a:sym typeface="Calibri"/>
              </a:rPr>
              <a:t>Zákon o správních poplatcích </a:t>
            </a:r>
            <a:r>
              <a:rPr lang="cs" sz="1800">
                <a:solidFill>
                  <a:srgbClr val="272D58"/>
                </a:solidFill>
                <a:latin typeface="Calibri"/>
                <a:ea typeface="Calibri"/>
                <a:cs typeface="Calibri"/>
                <a:sym typeface="Calibri"/>
              </a:rPr>
              <a:t>– některá osvobození SO od některých správních poplatků</a:t>
            </a:r>
            <a:endParaRPr sz="1800">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endParaRPr sz="1800" b="0" i="0" u="none" strike="noStrike" cap="none">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b="1" i="0" u="none" strike="noStrike" cap="none">
                <a:solidFill>
                  <a:srgbClr val="272D58"/>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None/>
            </a:pPr>
            <a:endParaRPr sz="1800" b="1" i="0" u="none" strike="noStrike" cap="none">
              <a:solidFill>
                <a:srgbClr val="272D58"/>
              </a:solidFill>
              <a:latin typeface="Calibri"/>
              <a:ea typeface="Calibri"/>
              <a:cs typeface="Calibri"/>
              <a:sym typeface="Calibri"/>
            </a:endParaRPr>
          </a:p>
          <a:p>
            <a:pPr marL="0" marR="0" lvl="0" indent="0" algn="ctr" rtl="0">
              <a:lnSpc>
                <a:spcPct val="115000"/>
              </a:lnSpc>
              <a:spcBef>
                <a:spcPts val="0"/>
              </a:spcBef>
              <a:spcAft>
                <a:spcPts val="0"/>
              </a:spcAft>
              <a:buNone/>
            </a:pPr>
            <a:endParaRPr sz="1400" b="1" i="0" u="none" strike="noStrike" cap="none">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a:solidFill>
                <a:srgbClr val="272D58"/>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800" b="0" i="0" u="none" strike="noStrike" cap="none">
              <a:solidFill>
                <a:srgbClr val="272D58"/>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dirty="0">
                <a:solidFill>
                  <a:schemeClr val="lt1"/>
                </a:solidFill>
                <a:latin typeface="Calibri"/>
                <a:ea typeface="Calibri"/>
                <a:cs typeface="Calibri"/>
                <a:sym typeface="Calibri"/>
              </a:rPr>
              <a:t>Další zákonné kompetence k diskusi</a:t>
            </a:r>
            <a:endParaRPr sz="3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dirty="0">
              <a:solidFill>
                <a:schemeClr val="dk1"/>
              </a:solidFill>
              <a:latin typeface="Arial"/>
              <a:ea typeface="Arial"/>
              <a:cs typeface="Arial"/>
              <a:sym typeface="Arial"/>
            </a:endParaRPr>
          </a:p>
        </p:txBody>
      </p:sp>
      <p:sp>
        <p:nvSpPr>
          <p:cNvPr id="353" name="Google Shape;353;p51"/>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354" name="Google Shape;354;p51"/>
          <p:cNvSpPr txBox="1"/>
          <p:nvPr/>
        </p:nvSpPr>
        <p:spPr>
          <a:xfrm>
            <a:off x="664042" y="875349"/>
            <a:ext cx="7815900" cy="59967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1800" b="1" i="0" u="sng" strike="noStrike" cap="none">
              <a:solidFill>
                <a:srgbClr val="272D58"/>
              </a:solidFill>
              <a:latin typeface="Calibri"/>
              <a:ea typeface="Calibri"/>
              <a:cs typeface="Calibri"/>
              <a:sym typeface="Calibri"/>
            </a:endParaRPr>
          </a:p>
          <a:p>
            <a:pPr marL="457200" marR="0" lvl="0" indent="-336550" algn="l" rtl="0">
              <a:lnSpc>
                <a:spcPct val="100000"/>
              </a:lnSpc>
              <a:spcBef>
                <a:spcPts val="500"/>
              </a:spcBef>
              <a:spcAft>
                <a:spcPts val="0"/>
              </a:spcAft>
              <a:buClr>
                <a:srgbClr val="272D58"/>
              </a:buClr>
              <a:buSzPts val="1700"/>
              <a:buFont typeface="Calibri"/>
              <a:buChar char="❖"/>
            </a:pPr>
            <a:r>
              <a:rPr lang="cs" sz="1700" b="1">
                <a:solidFill>
                  <a:srgbClr val="272D58"/>
                </a:solidFill>
                <a:latin typeface="Calibri"/>
                <a:ea typeface="Calibri"/>
                <a:cs typeface="Calibri"/>
                <a:sym typeface="Calibri"/>
              </a:rPr>
              <a:t>Územní plánování</a:t>
            </a:r>
            <a:r>
              <a:rPr lang="cs" sz="1700">
                <a:solidFill>
                  <a:srgbClr val="272D58"/>
                </a:solidFill>
                <a:latin typeface="Calibri"/>
                <a:ea typeface="Calibri"/>
                <a:cs typeface="Calibri"/>
                <a:sym typeface="Calibri"/>
              </a:rPr>
              <a:t> - možnost vydání společného územního plánu, účast v pořizovacím procesu nebo převzetí samotného pořizování územních plánů členských obcí. </a:t>
            </a:r>
            <a:endParaRPr sz="1700">
              <a:solidFill>
                <a:srgbClr val="272D58"/>
              </a:solidFill>
              <a:latin typeface="Calibri"/>
              <a:ea typeface="Calibri"/>
              <a:cs typeface="Calibri"/>
              <a:sym typeface="Calibri"/>
            </a:endParaRPr>
          </a:p>
          <a:p>
            <a:pPr marL="457200" marR="0" lvl="0" indent="-336550" algn="l" rtl="0">
              <a:lnSpc>
                <a:spcPct val="100000"/>
              </a:lnSpc>
              <a:spcBef>
                <a:spcPts val="1000"/>
              </a:spcBef>
              <a:spcAft>
                <a:spcPts val="0"/>
              </a:spcAft>
              <a:buClr>
                <a:srgbClr val="272D58"/>
              </a:buClr>
              <a:buSzPts val="1700"/>
              <a:buFont typeface="Calibri"/>
              <a:buChar char="❖"/>
            </a:pPr>
            <a:r>
              <a:rPr lang="cs" sz="1700" b="1">
                <a:solidFill>
                  <a:srgbClr val="272D58"/>
                </a:solidFill>
                <a:latin typeface="Calibri"/>
                <a:ea typeface="Calibri"/>
                <a:cs typeface="Calibri"/>
                <a:sym typeface="Calibri"/>
              </a:rPr>
              <a:t>Sociální služby</a:t>
            </a:r>
            <a:r>
              <a:rPr lang="cs" sz="1700">
                <a:solidFill>
                  <a:srgbClr val="272D58"/>
                </a:solidFill>
                <a:latin typeface="Calibri"/>
                <a:ea typeface="Calibri"/>
                <a:cs typeface="Calibri"/>
                <a:sym typeface="Calibri"/>
              </a:rPr>
              <a:t> - podpora SO jako poskytovatele a koordinátora sociálních služeb, specifická role v plánování soc. služeb </a:t>
            </a:r>
            <a:endParaRPr sz="1700">
              <a:solidFill>
                <a:srgbClr val="272D58"/>
              </a:solidFill>
              <a:latin typeface="Calibri"/>
              <a:ea typeface="Calibri"/>
              <a:cs typeface="Calibri"/>
              <a:sym typeface="Calibri"/>
            </a:endParaRPr>
          </a:p>
          <a:p>
            <a:pPr marL="457200" marR="0" lvl="0" indent="-336550" algn="l" rtl="0">
              <a:lnSpc>
                <a:spcPct val="100000"/>
              </a:lnSpc>
              <a:spcBef>
                <a:spcPts val="1000"/>
              </a:spcBef>
              <a:spcAft>
                <a:spcPts val="0"/>
              </a:spcAft>
              <a:buClr>
                <a:srgbClr val="272D58"/>
              </a:buClr>
              <a:buSzPts val="1700"/>
              <a:buFont typeface="Calibri"/>
              <a:buChar char="❖"/>
            </a:pPr>
            <a:r>
              <a:rPr lang="cs" sz="1700" b="1">
                <a:solidFill>
                  <a:srgbClr val="272D58"/>
                </a:solidFill>
                <a:latin typeface="Calibri"/>
                <a:ea typeface="Calibri"/>
                <a:cs typeface="Calibri"/>
                <a:sym typeface="Calibri"/>
              </a:rPr>
              <a:t>Odpadové hospodářství </a:t>
            </a:r>
            <a:r>
              <a:rPr lang="cs" sz="1700">
                <a:solidFill>
                  <a:srgbClr val="272D58"/>
                </a:solidFill>
                <a:latin typeface="Calibri"/>
                <a:ea typeface="Calibri"/>
                <a:cs typeface="Calibri"/>
                <a:sym typeface="Calibri"/>
              </a:rPr>
              <a:t>- společný systém odpadového hospodářství, sdílené evidenci odpadů a plnění třídících cílů, kontrolní a sankční činnosti při vymáhání pravidel odpadového systému </a:t>
            </a:r>
            <a:endParaRPr sz="1700">
              <a:solidFill>
                <a:srgbClr val="272D58"/>
              </a:solidFill>
              <a:latin typeface="Calibri"/>
              <a:ea typeface="Calibri"/>
              <a:cs typeface="Calibri"/>
              <a:sym typeface="Calibri"/>
            </a:endParaRPr>
          </a:p>
          <a:p>
            <a:pPr marL="457200" marR="0" lvl="0" indent="-336550" algn="l" rtl="0">
              <a:lnSpc>
                <a:spcPct val="100000"/>
              </a:lnSpc>
              <a:spcBef>
                <a:spcPts val="1000"/>
              </a:spcBef>
              <a:spcAft>
                <a:spcPts val="0"/>
              </a:spcAft>
              <a:buClr>
                <a:srgbClr val="272D58"/>
              </a:buClr>
              <a:buSzPts val="1700"/>
              <a:buFont typeface="Calibri"/>
              <a:buChar char="❖"/>
            </a:pPr>
            <a:r>
              <a:rPr lang="cs" sz="1700" b="1">
                <a:solidFill>
                  <a:srgbClr val="272D58"/>
                </a:solidFill>
                <a:latin typeface="Calibri"/>
                <a:ea typeface="Calibri"/>
                <a:cs typeface="Calibri"/>
                <a:sym typeface="Calibri"/>
              </a:rPr>
              <a:t>Energetika </a:t>
            </a:r>
            <a:r>
              <a:rPr lang="cs" sz="1700">
                <a:solidFill>
                  <a:srgbClr val="272D58"/>
                </a:solidFill>
                <a:latin typeface="Calibri"/>
                <a:ea typeface="Calibri"/>
                <a:cs typeface="Calibri"/>
                <a:sym typeface="Calibri"/>
              </a:rPr>
              <a:t>- energetická koncepce společenství, podpora institutu energetických společenství </a:t>
            </a:r>
            <a:endParaRPr sz="1700">
              <a:solidFill>
                <a:srgbClr val="272D58"/>
              </a:solidFill>
              <a:latin typeface="Calibri"/>
              <a:ea typeface="Calibri"/>
              <a:cs typeface="Calibri"/>
              <a:sym typeface="Calibri"/>
            </a:endParaRPr>
          </a:p>
          <a:p>
            <a:pPr marL="457200" marR="0" lvl="0" indent="-336550" algn="l" rtl="0">
              <a:lnSpc>
                <a:spcPct val="100000"/>
              </a:lnSpc>
              <a:spcBef>
                <a:spcPts val="1000"/>
              </a:spcBef>
              <a:spcAft>
                <a:spcPts val="0"/>
              </a:spcAft>
              <a:buClr>
                <a:srgbClr val="272D58"/>
              </a:buClr>
              <a:buSzPts val="1700"/>
              <a:buFont typeface="Calibri"/>
              <a:buChar char="❖"/>
            </a:pPr>
            <a:r>
              <a:rPr lang="cs" sz="1700" b="1">
                <a:solidFill>
                  <a:srgbClr val="272D58"/>
                </a:solidFill>
                <a:latin typeface="Calibri"/>
                <a:ea typeface="Calibri"/>
                <a:cs typeface="Calibri"/>
                <a:sym typeface="Calibri"/>
              </a:rPr>
              <a:t>Hospodářská politika</a:t>
            </a:r>
            <a:r>
              <a:rPr lang="cs" sz="1700">
                <a:solidFill>
                  <a:srgbClr val="272D58"/>
                </a:solidFill>
                <a:latin typeface="Calibri"/>
                <a:ea typeface="Calibri"/>
                <a:cs typeface="Calibri"/>
                <a:sym typeface="Calibri"/>
              </a:rPr>
              <a:t> - podpora podnikatelského prostředí, </a:t>
            </a:r>
            <a:endParaRPr sz="1700">
              <a:solidFill>
                <a:srgbClr val="272D58"/>
              </a:solidFill>
              <a:latin typeface="Calibri"/>
              <a:ea typeface="Calibri"/>
              <a:cs typeface="Calibri"/>
              <a:sym typeface="Calibri"/>
            </a:endParaRPr>
          </a:p>
          <a:p>
            <a:pPr marL="0" marR="0" lvl="0" indent="0" algn="l" rtl="0">
              <a:lnSpc>
                <a:spcPct val="100000"/>
              </a:lnSpc>
              <a:spcBef>
                <a:spcPts val="1000"/>
              </a:spcBef>
              <a:spcAft>
                <a:spcPts val="0"/>
              </a:spcAft>
              <a:buNone/>
            </a:pPr>
            <a:endParaRPr sz="1800" b="0" i="0" u="none" strike="noStrike" cap="none">
              <a:solidFill>
                <a:srgbClr val="272D58"/>
              </a:solidFill>
              <a:latin typeface="Calibri"/>
              <a:ea typeface="Calibri"/>
              <a:cs typeface="Calibri"/>
              <a:sym typeface="Calibri"/>
            </a:endParaRPr>
          </a:p>
          <a:p>
            <a:pPr marL="0" marR="0" lvl="0" indent="0" algn="l" rtl="0">
              <a:lnSpc>
                <a:spcPct val="100000"/>
              </a:lnSpc>
              <a:spcBef>
                <a:spcPts val="500"/>
              </a:spcBef>
              <a:spcAft>
                <a:spcPts val="0"/>
              </a:spcAft>
              <a:buNone/>
            </a:pPr>
            <a:r>
              <a:rPr lang="cs" sz="1800" b="1" i="0" u="none" strike="noStrike" cap="none">
                <a:solidFill>
                  <a:srgbClr val="272D58"/>
                </a:solidFill>
                <a:latin typeface="Calibri"/>
                <a:ea typeface="Calibri"/>
                <a:cs typeface="Calibri"/>
                <a:sym typeface="Calibri"/>
              </a:rPr>
              <a:t> </a:t>
            </a:r>
            <a:endParaRPr sz="1100" b="0" i="0" u="none" strike="noStrike" cap="none">
              <a:solidFill>
                <a:srgbClr val="000000"/>
              </a:solidFill>
              <a:latin typeface="Arial"/>
              <a:ea typeface="Arial"/>
              <a:cs typeface="Arial"/>
              <a:sym typeface="Arial"/>
            </a:endParaRPr>
          </a:p>
          <a:p>
            <a:pPr marL="342900" marR="0" lvl="0" indent="-228600" algn="l" rtl="0">
              <a:lnSpc>
                <a:spcPct val="100000"/>
              </a:lnSpc>
              <a:spcBef>
                <a:spcPts val="0"/>
              </a:spcBef>
              <a:spcAft>
                <a:spcPts val="0"/>
              </a:spcAft>
              <a:buNone/>
            </a:pPr>
            <a:endParaRPr sz="1800" b="1" i="0" u="none" strike="noStrike" cap="none">
              <a:solidFill>
                <a:srgbClr val="272D58"/>
              </a:solidFill>
              <a:latin typeface="Calibri"/>
              <a:ea typeface="Calibri"/>
              <a:cs typeface="Calibri"/>
              <a:sym typeface="Calibri"/>
            </a:endParaRPr>
          </a:p>
          <a:p>
            <a:pPr marL="0" marR="0" lvl="0" indent="0" algn="ctr" rtl="0">
              <a:lnSpc>
                <a:spcPct val="115000"/>
              </a:lnSpc>
              <a:spcBef>
                <a:spcPts val="0"/>
              </a:spcBef>
              <a:spcAft>
                <a:spcPts val="0"/>
              </a:spcAft>
              <a:buNone/>
            </a:pPr>
            <a:endParaRPr sz="1400" b="1" i="0" u="none" strike="noStrike" cap="none">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a:solidFill>
                <a:srgbClr val="272D58"/>
              </a:solidFill>
              <a:latin typeface="Times New Roman"/>
              <a:ea typeface="Times New Roman"/>
              <a:cs typeface="Times New Roman"/>
              <a:sym typeface="Times New Roman"/>
            </a:endParaRPr>
          </a:p>
          <a:p>
            <a:pPr marL="342900" marR="0" lvl="0" indent="-228600" algn="l" rtl="0">
              <a:lnSpc>
                <a:spcPct val="100000"/>
              </a:lnSpc>
              <a:spcBef>
                <a:spcPts val="0"/>
              </a:spcBef>
              <a:spcAft>
                <a:spcPts val="0"/>
              </a:spcAft>
              <a:buNone/>
            </a:pPr>
            <a:endParaRPr sz="1400" b="0" i="0" u="none" strike="noStrike" cap="none">
              <a:solidFill>
                <a:srgbClr val="272D58"/>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endParaRPr sz="1800" b="0" i="0" u="none" strike="noStrike" cap="none">
              <a:solidFill>
                <a:srgbClr val="272D58"/>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a:spLocks noGrp="1"/>
          </p:cNvSpPr>
          <p:nvPr>
            <p:ph type="body" idx="1"/>
          </p:nvPr>
        </p:nvSpPr>
        <p:spPr>
          <a:xfrm>
            <a:off x="271130" y="1062658"/>
            <a:ext cx="6921900" cy="3808800"/>
          </a:xfrm>
          <a:prstGeom prst="rect">
            <a:avLst/>
          </a:prstGeom>
          <a:noFill/>
          <a:ln>
            <a:noFill/>
          </a:ln>
        </p:spPr>
        <p:txBody>
          <a:bodyPr spcFirstLastPara="1" wrap="square" lIns="68575" tIns="34275" rIns="68575" bIns="34275" anchor="t" anchorCtr="0">
            <a:normAutofit/>
          </a:bodyPr>
          <a:lstStyle/>
          <a:p>
            <a:pPr marL="330200" lvl="0" indent="-317500" algn="just" rtl="0">
              <a:lnSpc>
                <a:spcPct val="115000"/>
              </a:lnSpc>
              <a:spcBef>
                <a:spcPts val="0"/>
              </a:spcBef>
              <a:spcAft>
                <a:spcPts val="0"/>
              </a:spcAft>
              <a:buClr>
                <a:srgbClr val="272D58"/>
              </a:buClr>
              <a:buSzPts val="1600"/>
              <a:buChar char="•"/>
            </a:pPr>
            <a:r>
              <a:rPr lang="cs" sz="1600" b="1">
                <a:solidFill>
                  <a:srgbClr val="272D58"/>
                </a:solidFill>
              </a:rPr>
              <a:t>Speciální webové stránky: </a:t>
            </a:r>
            <a:r>
              <a:rPr lang="cs" sz="1600" b="1" u="sng">
                <a:solidFill>
                  <a:srgbClr val="C00000"/>
                </a:solidFill>
                <a:hlinkClick r:id="rId3">
                  <a:extLst>
                    <a:ext uri="{A12FA001-AC4F-418D-AE19-62706E023703}">
                      <ahyp:hlinkClr xmlns:ahyp="http://schemas.microsoft.com/office/drawing/2018/hyperlinkcolor" val="tx"/>
                    </a:ext>
                  </a:extLst>
                </a:hlinkClick>
              </a:rPr>
              <a:t>www.spolecenstviobci.gov.cz</a:t>
            </a:r>
            <a:r>
              <a:rPr lang="cs" sz="1600" b="1">
                <a:solidFill>
                  <a:srgbClr val="C00000"/>
                </a:solidFill>
              </a:rPr>
              <a:t> </a:t>
            </a:r>
            <a:endParaRPr sz="1600"/>
          </a:p>
          <a:p>
            <a:pPr marL="685800" lvl="1" indent="-330200" algn="just" rtl="0">
              <a:lnSpc>
                <a:spcPct val="115000"/>
              </a:lnSpc>
              <a:spcBef>
                <a:spcPts val="500"/>
              </a:spcBef>
              <a:spcAft>
                <a:spcPts val="0"/>
              </a:spcAft>
              <a:buClr>
                <a:srgbClr val="272D58"/>
              </a:buClr>
              <a:buSzPts val="1600"/>
              <a:buChar char="•"/>
            </a:pPr>
            <a:r>
              <a:rPr lang="cs" sz="1500">
                <a:solidFill>
                  <a:srgbClr val="272D58"/>
                </a:solidFill>
              </a:rPr>
              <a:t>Vzorové stanovy,</a:t>
            </a:r>
            <a:endParaRPr sz="1500"/>
          </a:p>
          <a:p>
            <a:pPr marL="685800" lvl="1" indent="-330200" algn="just" rtl="0">
              <a:lnSpc>
                <a:spcPct val="115000"/>
              </a:lnSpc>
              <a:spcBef>
                <a:spcPts val="500"/>
              </a:spcBef>
              <a:spcAft>
                <a:spcPts val="0"/>
              </a:spcAft>
              <a:buClr>
                <a:srgbClr val="272D58"/>
              </a:buClr>
              <a:buSzPts val="1600"/>
              <a:buChar char="•"/>
            </a:pPr>
            <a:r>
              <a:rPr lang="cs" sz="1500">
                <a:solidFill>
                  <a:srgbClr val="272D58"/>
                </a:solidFill>
              </a:rPr>
              <a:t>Metodický postup vzniku společenství obcí,</a:t>
            </a:r>
            <a:endParaRPr sz="1500"/>
          </a:p>
          <a:p>
            <a:pPr marL="685800" lvl="1" indent="-330200" algn="just" rtl="0">
              <a:lnSpc>
                <a:spcPct val="115000"/>
              </a:lnSpc>
              <a:spcBef>
                <a:spcPts val="500"/>
              </a:spcBef>
              <a:spcAft>
                <a:spcPts val="0"/>
              </a:spcAft>
              <a:buClr>
                <a:srgbClr val="272D58"/>
              </a:buClr>
              <a:buSzPts val="1600"/>
              <a:buChar char="•"/>
            </a:pPr>
            <a:r>
              <a:rPr lang="cs" sz="1500">
                <a:solidFill>
                  <a:srgbClr val="272D58"/>
                </a:solidFill>
              </a:rPr>
              <a:t>Metodika činnosti společenství obcí (orgány, sdílený úředník)</a:t>
            </a:r>
            <a:endParaRPr sz="1500"/>
          </a:p>
          <a:p>
            <a:pPr marL="685800" lvl="1" indent="-330200" algn="just" rtl="0">
              <a:lnSpc>
                <a:spcPct val="115000"/>
              </a:lnSpc>
              <a:spcBef>
                <a:spcPts val="500"/>
              </a:spcBef>
              <a:spcAft>
                <a:spcPts val="0"/>
              </a:spcAft>
              <a:buClr>
                <a:srgbClr val="272D58"/>
              </a:buClr>
              <a:buSzPts val="1600"/>
              <a:buChar char="•"/>
            </a:pPr>
            <a:r>
              <a:rPr lang="cs" sz="1500">
                <a:solidFill>
                  <a:srgbClr val="272D58"/>
                </a:solidFill>
              </a:rPr>
              <a:t>Vzorová struktura plánovacího dokumentu</a:t>
            </a:r>
            <a:endParaRPr sz="1500"/>
          </a:p>
          <a:p>
            <a:pPr marL="685800" lvl="1" indent="-330200" algn="just" rtl="0">
              <a:lnSpc>
                <a:spcPct val="115000"/>
              </a:lnSpc>
              <a:spcBef>
                <a:spcPts val="500"/>
              </a:spcBef>
              <a:spcAft>
                <a:spcPts val="0"/>
              </a:spcAft>
              <a:buClr>
                <a:srgbClr val="272D58"/>
              </a:buClr>
              <a:buSzPts val="1600"/>
              <a:buChar char="•"/>
            </a:pPr>
            <a:r>
              <a:rPr lang="cs" sz="1500">
                <a:solidFill>
                  <a:srgbClr val="272D58"/>
                </a:solidFill>
              </a:rPr>
              <a:t>Vzory pro zápis společenství obcí pro kraje</a:t>
            </a:r>
            <a:endParaRPr sz="1500"/>
          </a:p>
          <a:p>
            <a:pPr marL="342900" lvl="0" indent="-330200" algn="just" rtl="0">
              <a:lnSpc>
                <a:spcPct val="115000"/>
              </a:lnSpc>
              <a:spcBef>
                <a:spcPts val="1200"/>
              </a:spcBef>
              <a:spcAft>
                <a:spcPts val="0"/>
              </a:spcAft>
              <a:buClr>
                <a:srgbClr val="272D58"/>
              </a:buClr>
              <a:buSzPts val="1600"/>
              <a:buChar char="•"/>
            </a:pPr>
            <a:r>
              <a:rPr lang="cs" sz="1600" b="1">
                <a:solidFill>
                  <a:srgbClr val="272D58"/>
                </a:solidFill>
              </a:rPr>
              <a:t>Ambasadoři v jednotlivých regionech</a:t>
            </a:r>
            <a:endParaRPr sz="1600"/>
          </a:p>
          <a:p>
            <a:pPr marL="685800" lvl="1" indent="-330200" algn="just" rtl="0">
              <a:lnSpc>
                <a:spcPct val="115000"/>
              </a:lnSpc>
              <a:spcBef>
                <a:spcPts val="500"/>
              </a:spcBef>
              <a:spcAft>
                <a:spcPts val="0"/>
              </a:spcAft>
              <a:buClr>
                <a:srgbClr val="272D58"/>
              </a:buClr>
              <a:buSzPts val="1600"/>
              <a:buChar char="•"/>
            </a:pPr>
            <a:r>
              <a:rPr lang="cs" sz="1500">
                <a:solidFill>
                  <a:srgbClr val="272D58"/>
                </a:solidFill>
              </a:rPr>
              <a:t>Zajištění přímé komunikace s obcemi a DSO</a:t>
            </a:r>
            <a:endParaRPr sz="1500">
              <a:solidFill>
                <a:srgbClr val="272D58"/>
              </a:solidFill>
            </a:endParaRPr>
          </a:p>
          <a:p>
            <a:pPr marL="342900" lvl="0" indent="-330200" algn="just" rtl="0">
              <a:lnSpc>
                <a:spcPct val="115000"/>
              </a:lnSpc>
              <a:spcBef>
                <a:spcPts val="500"/>
              </a:spcBef>
              <a:spcAft>
                <a:spcPts val="0"/>
              </a:spcAft>
              <a:buClr>
                <a:srgbClr val="272D58"/>
              </a:buClr>
              <a:buSzPts val="1600"/>
              <a:buChar char="•"/>
            </a:pPr>
            <a:r>
              <a:rPr lang="cs" sz="1600" b="1">
                <a:solidFill>
                  <a:srgbClr val="272D58"/>
                </a:solidFill>
              </a:rPr>
              <a:t>Účast na jednání svazků či setkání starostů</a:t>
            </a:r>
            <a:endParaRPr sz="1600"/>
          </a:p>
          <a:p>
            <a:pPr marL="342900" lvl="0" indent="-330200" algn="just" rtl="0">
              <a:lnSpc>
                <a:spcPct val="115000"/>
              </a:lnSpc>
              <a:spcBef>
                <a:spcPts val="500"/>
              </a:spcBef>
              <a:spcAft>
                <a:spcPts val="0"/>
              </a:spcAft>
              <a:buClr>
                <a:srgbClr val="272D58"/>
              </a:buClr>
              <a:buSzPts val="1600"/>
              <a:buChar char="•"/>
            </a:pPr>
            <a:r>
              <a:rPr lang="cs" sz="1600" b="1">
                <a:solidFill>
                  <a:srgbClr val="272D58"/>
                </a:solidFill>
              </a:rPr>
              <a:t>Podpora činnosti krajských úřadů</a:t>
            </a:r>
            <a:endParaRPr sz="1600"/>
          </a:p>
          <a:p>
            <a:pPr marL="0" lvl="0" indent="0" algn="just" rtl="0">
              <a:lnSpc>
                <a:spcPct val="115000"/>
              </a:lnSpc>
              <a:spcBef>
                <a:spcPts val="500"/>
              </a:spcBef>
              <a:spcAft>
                <a:spcPts val="0"/>
              </a:spcAft>
              <a:buClr>
                <a:schemeClr val="dk1"/>
              </a:buClr>
              <a:buSzPts val="1800"/>
              <a:buNone/>
            </a:pPr>
            <a:endParaRPr sz="1800" b="1">
              <a:solidFill>
                <a:srgbClr val="272D58"/>
              </a:solidFill>
            </a:endParaRPr>
          </a:p>
        </p:txBody>
      </p:sp>
      <p:sp>
        <p:nvSpPr>
          <p:cNvPr id="360" name="Google Shape;360;p52"/>
          <p:cNvSpPr/>
          <p:nvPr/>
        </p:nvSpPr>
        <p:spPr>
          <a:xfrm>
            <a:off x="0" y="0"/>
            <a:ext cx="9144000" cy="8241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cs" sz="3600" b="1" i="0" u="none" strike="noStrike" cap="none">
                <a:solidFill>
                  <a:schemeClr val="lt1"/>
                </a:solidFill>
                <a:latin typeface="Calibri"/>
                <a:ea typeface="Calibri"/>
                <a:cs typeface="Calibri"/>
                <a:sym typeface="Calibri"/>
              </a:rPr>
              <a:t>Podpora ze strany MV</a:t>
            </a:r>
            <a:endParaRPr sz="1100" b="0" i="0" u="none" strike="noStrike" cap="none">
              <a:solidFill>
                <a:srgbClr val="000000"/>
              </a:solidFill>
              <a:latin typeface="Arial"/>
              <a:ea typeface="Arial"/>
              <a:cs typeface="Arial"/>
              <a:sym typeface="Arial"/>
            </a:endParaRPr>
          </a:p>
        </p:txBody>
      </p:sp>
      <p:sp>
        <p:nvSpPr>
          <p:cNvPr id="361" name="Google Shape;361;p52"/>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pic>
        <p:nvPicPr>
          <p:cNvPr id="362" name="Google Shape;362;p52"/>
          <p:cNvPicPr preferRelativeResize="0"/>
          <p:nvPr/>
        </p:nvPicPr>
        <p:blipFill rotWithShape="1">
          <a:blip r:embed="rId4">
            <a:alphaModFix/>
          </a:blip>
          <a:srcRect/>
          <a:stretch/>
        </p:blipFill>
        <p:spPr>
          <a:xfrm>
            <a:off x="7193021" y="862303"/>
            <a:ext cx="1707046" cy="1707046"/>
          </a:xfrm>
          <a:prstGeom prst="rect">
            <a:avLst/>
          </a:prstGeom>
          <a:noFill/>
          <a:ln>
            <a:noFill/>
          </a:ln>
        </p:spPr>
      </p:pic>
      <p:pic>
        <p:nvPicPr>
          <p:cNvPr id="363" name="Google Shape;363;p52"/>
          <p:cNvPicPr preferRelativeResize="0"/>
          <p:nvPr/>
        </p:nvPicPr>
        <p:blipFill rotWithShape="1">
          <a:blip r:embed="rId5">
            <a:alphaModFix/>
          </a:blip>
          <a:srcRect/>
          <a:stretch/>
        </p:blipFill>
        <p:spPr>
          <a:xfrm>
            <a:off x="5154375" y="2806900"/>
            <a:ext cx="3791174" cy="19035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4"/>
          <p:cNvSpPr txBox="1">
            <a:spLocks noGrp="1"/>
          </p:cNvSpPr>
          <p:nvPr>
            <p:ph type="body" idx="1"/>
          </p:nvPr>
        </p:nvSpPr>
        <p:spPr>
          <a:xfrm>
            <a:off x="1401089" y="1428940"/>
            <a:ext cx="6696600" cy="1892100"/>
          </a:xfrm>
          <a:prstGeom prst="rect">
            <a:avLst/>
          </a:prstGeom>
          <a:noFill/>
          <a:ln>
            <a:noFill/>
          </a:ln>
        </p:spPr>
        <p:txBody>
          <a:bodyPr spcFirstLastPara="1" wrap="square" lIns="68575" tIns="34275" rIns="68575" bIns="34275" anchor="t" anchorCtr="0">
            <a:normAutofit/>
          </a:bodyPr>
          <a:lstStyle/>
          <a:p>
            <a:pPr marL="342900" lvl="0" indent="-165100" algn="ctr" rtl="0">
              <a:lnSpc>
                <a:spcPct val="90000"/>
              </a:lnSpc>
              <a:spcBef>
                <a:spcPts val="0"/>
              </a:spcBef>
              <a:spcAft>
                <a:spcPts val="0"/>
              </a:spcAft>
              <a:buSzPts val="1800"/>
              <a:buNone/>
            </a:pPr>
            <a:endParaRPr sz="1800">
              <a:latin typeface="Calibri"/>
              <a:ea typeface="Calibri"/>
              <a:cs typeface="Calibri"/>
              <a:sym typeface="Calibri"/>
            </a:endParaRPr>
          </a:p>
          <a:p>
            <a:pPr marL="342900" lvl="0" indent="-165100" algn="ctr" rtl="0">
              <a:lnSpc>
                <a:spcPct val="90000"/>
              </a:lnSpc>
              <a:spcBef>
                <a:spcPts val="500"/>
              </a:spcBef>
              <a:spcAft>
                <a:spcPts val="300"/>
              </a:spcAft>
              <a:buSzPts val="1800"/>
              <a:buNone/>
            </a:pPr>
            <a:endParaRPr sz="1100">
              <a:latin typeface="Calibri"/>
              <a:ea typeface="Calibri"/>
              <a:cs typeface="Calibri"/>
              <a:sym typeface="Calibri"/>
            </a:endParaRPr>
          </a:p>
        </p:txBody>
      </p:sp>
      <p:sp>
        <p:nvSpPr>
          <p:cNvPr id="379" name="Google Shape;379;p54"/>
          <p:cNvSpPr txBox="1"/>
          <p:nvPr/>
        </p:nvSpPr>
        <p:spPr>
          <a:xfrm>
            <a:off x="-1" y="1110608"/>
            <a:ext cx="9144000" cy="3024600"/>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endParaRPr sz="3000" b="1" i="0" u="none" strike="noStrike" cap="none">
              <a:solidFill>
                <a:srgbClr val="272D58"/>
              </a:solidFill>
              <a:latin typeface="Calibri"/>
              <a:ea typeface="Calibri"/>
              <a:cs typeface="Calibri"/>
              <a:sym typeface="Calibri"/>
            </a:endParaRPr>
          </a:p>
          <a:p>
            <a:pPr marL="0" marR="0" lvl="0" indent="0" algn="ctr" rtl="0">
              <a:lnSpc>
                <a:spcPct val="100000"/>
              </a:lnSpc>
              <a:spcBef>
                <a:spcPts val="0"/>
              </a:spcBef>
              <a:spcAft>
                <a:spcPts val="0"/>
              </a:spcAft>
              <a:buNone/>
            </a:pPr>
            <a:r>
              <a:rPr lang="cs" sz="3000" b="1" i="0" u="none" strike="noStrike" cap="none">
                <a:solidFill>
                  <a:srgbClr val="272D58"/>
                </a:solidFill>
                <a:latin typeface="Calibri"/>
                <a:ea typeface="Calibri"/>
                <a:cs typeface="Calibri"/>
                <a:sym typeface="Calibri"/>
              </a:rPr>
              <a:t>Pojďme společně podpořit strategickou </a:t>
            </a:r>
            <a:endParaRPr sz="1100"/>
          </a:p>
          <a:p>
            <a:pPr marL="0" marR="0" lvl="0" indent="0" algn="ctr" rtl="0">
              <a:lnSpc>
                <a:spcPct val="100000"/>
              </a:lnSpc>
              <a:spcBef>
                <a:spcPts val="0"/>
              </a:spcBef>
              <a:spcAft>
                <a:spcPts val="0"/>
              </a:spcAft>
              <a:buNone/>
            </a:pPr>
            <a:r>
              <a:rPr lang="cs" sz="3000" b="1" i="0" u="none" strike="noStrike" cap="none">
                <a:solidFill>
                  <a:srgbClr val="272D58"/>
                </a:solidFill>
                <a:latin typeface="Calibri"/>
                <a:ea typeface="Calibri"/>
                <a:cs typeface="Calibri"/>
                <a:sym typeface="Calibri"/>
              </a:rPr>
              <a:t>meziobecní spolupráci! </a:t>
            </a:r>
            <a:endParaRPr sz="1100"/>
          </a:p>
          <a:p>
            <a:pPr marL="0" marR="0" lvl="0" indent="0" algn="ctr" rtl="0">
              <a:lnSpc>
                <a:spcPct val="100000"/>
              </a:lnSpc>
              <a:spcBef>
                <a:spcPts val="0"/>
              </a:spcBef>
              <a:spcAft>
                <a:spcPts val="0"/>
              </a:spcAft>
              <a:buNone/>
            </a:pPr>
            <a:endParaRPr sz="3000" b="1" i="0" u="none" strike="noStrike" cap="none">
              <a:solidFill>
                <a:srgbClr val="272D58"/>
              </a:solidFill>
              <a:latin typeface="Calibri"/>
              <a:ea typeface="Calibri"/>
              <a:cs typeface="Calibri"/>
              <a:sym typeface="Calibri"/>
            </a:endParaRPr>
          </a:p>
          <a:p>
            <a:pPr marL="0" marR="0" lvl="0" indent="0" algn="ctr" rtl="0">
              <a:lnSpc>
                <a:spcPct val="100000"/>
              </a:lnSpc>
              <a:spcBef>
                <a:spcPts val="0"/>
              </a:spcBef>
              <a:spcAft>
                <a:spcPts val="0"/>
              </a:spcAft>
              <a:buNone/>
            </a:pPr>
            <a:endParaRPr sz="2400" b="1" i="0" u="none" strike="noStrike" cap="none">
              <a:solidFill>
                <a:srgbClr val="272D58"/>
              </a:solidFill>
              <a:latin typeface="Calibri"/>
              <a:ea typeface="Calibri"/>
              <a:cs typeface="Calibri"/>
              <a:sym typeface="Calibri"/>
            </a:endParaRPr>
          </a:p>
          <a:p>
            <a:pPr marL="0" marR="0" lvl="0" indent="0" algn="ctr" rtl="0">
              <a:lnSpc>
                <a:spcPct val="100000"/>
              </a:lnSpc>
              <a:spcBef>
                <a:spcPts val="0"/>
              </a:spcBef>
              <a:spcAft>
                <a:spcPts val="0"/>
              </a:spcAft>
              <a:buNone/>
            </a:pPr>
            <a:endParaRPr sz="2400" b="1" i="0" u="none" strike="noStrike" cap="none">
              <a:solidFill>
                <a:srgbClr val="272D58"/>
              </a:solidFill>
              <a:latin typeface="Calibri"/>
              <a:ea typeface="Calibri"/>
              <a:cs typeface="Calibri"/>
              <a:sym typeface="Calibri"/>
            </a:endParaRPr>
          </a:p>
          <a:p>
            <a:pPr marL="0" marR="0" lvl="0" indent="0" algn="ctr" rtl="0">
              <a:lnSpc>
                <a:spcPct val="100000"/>
              </a:lnSpc>
              <a:spcBef>
                <a:spcPts val="0"/>
              </a:spcBef>
              <a:spcAft>
                <a:spcPts val="0"/>
              </a:spcAft>
              <a:buNone/>
            </a:pPr>
            <a:r>
              <a:rPr lang="cs" sz="2400" b="1" i="0" u="none" strike="noStrike" cap="none">
                <a:solidFill>
                  <a:srgbClr val="272D58"/>
                </a:solidFill>
                <a:latin typeface="Calibri"/>
                <a:ea typeface="Calibri"/>
                <a:cs typeface="Calibri"/>
                <a:sym typeface="Calibri"/>
              </a:rPr>
              <a:t>Děkuji za pozornost</a:t>
            </a:r>
            <a:endParaRPr sz="1100"/>
          </a:p>
        </p:txBody>
      </p:sp>
      <p:sp>
        <p:nvSpPr>
          <p:cNvPr id="380" name="Google Shape;380;p54"/>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381" name="Google Shape;381;p54" descr="C:\Users\SvobodaP\Desktop\Logo_CMYK.jpg"/>
          <p:cNvPicPr preferRelativeResize="0"/>
          <p:nvPr/>
        </p:nvPicPr>
        <p:blipFill rotWithShape="1">
          <a:blip r:embed="rId3">
            <a:alphaModFix/>
          </a:blip>
          <a:srcRect/>
          <a:stretch/>
        </p:blipFill>
        <p:spPr>
          <a:xfrm>
            <a:off x="3845249" y="0"/>
            <a:ext cx="1453501" cy="641901"/>
          </a:xfrm>
          <a:prstGeom prst="rect">
            <a:avLst/>
          </a:prstGeom>
          <a:noFill/>
          <a:ln>
            <a:noFill/>
          </a:ln>
        </p:spPr>
      </p:pic>
      <p:pic>
        <p:nvPicPr>
          <p:cNvPr id="382" name="Google Shape;382;p54" descr="Potřesení rukou obrys"/>
          <p:cNvPicPr preferRelativeResize="0"/>
          <p:nvPr/>
        </p:nvPicPr>
        <p:blipFill rotWithShape="1">
          <a:blip r:embed="rId4">
            <a:alphaModFix/>
          </a:blip>
          <a:srcRect/>
          <a:stretch/>
        </p:blipFill>
        <p:spPr>
          <a:xfrm>
            <a:off x="4009838" y="2736791"/>
            <a:ext cx="990972" cy="990972"/>
          </a:xfrm>
          <a:prstGeom prst="rect">
            <a:avLst/>
          </a:prstGeom>
          <a:noFill/>
          <a:ln>
            <a:noFill/>
          </a:ln>
        </p:spPr>
      </p:pic>
      <p:sp>
        <p:nvSpPr>
          <p:cNvPr id="383" name="Google Shape;383;p54"/>
          <p:cNvSpPr/>
          <p:nvPr/>
        </p:nvSpPr>
        <p:spPr>
          <a:xfrm>
            <a:off x="0" y="665852"/>
            <a:ext cx="9144000" cy="262500"/>
          </a:xfrm>
          <a:prstGeom prst="rect">
            <a:avLst/>
          </a:prstGeom>
          <a:solidFill>
            <a:srgbClr val="272D58"/>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5"/>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Personální kapacity - kvalifikace zaměstnanců SO</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18" name="Google Shape;218;p35"/>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19" name="Google Shape;219;p35" descr="Obsah obrázku text, snímek obrazovky, diagram, Písmo&#10;&#10;Obsah generovaný pomocí AI může být nesprávný."/>
          <p:cNvPicPr preferRelativeResize="0"/>
          <p:nvPr/>
        </p:nvPicPr>
        <p:blipFill>
          <a:blip r:embed="rId3">
            <a:alphaModFix/>
          </a:blip>
          <a:stretch>
            <a:fillRect/>
          </a:stretch>
        </p:blipFill>
        <p:spPr>
          <a:xfrm>
            <a:off x="1265939" y="1374075"/>
            <a:ext cx="6612125" cy="2955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6"/>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Poskytované služby členským obcím</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26" name="Google Shape;226;p36"/>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27" name="Google Shape;227;p36" descr="Obsah obrázku text, snímek obrazovky, diagram, Písmo&#10;&#10;Obsah generovaný pomocí AI může být nesprávný."/>
          <p:cNvPicPr preferRelativeResize="0"/>
          <p:nvPr/>
        </p:nvPicPr>
        <p:blipFill>
          <a:blip r:embed="rId3">
            <a:alphaModFix/>
          </a:blip>
          <a:stretch>
            <a:fillRect/>
          </a:stretch>
        </p:blipFill>
        <p:spPr>
          <a:xfrm>
            <a:off x="1453425" y="1097375"/>
            <a:ext cx="6291050" cy="3666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Zájem členských obcí - služby</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42" name="Google Shape;242;p38"/>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43" name="Google Shape;243;p38" descr="Obsah obrázku text, snímek obrazovky, Barevnost, diagram&#10;&#10;Obsah generovaný pomocí AI může být nesprávný."/>
          <p:cNvPicPr preferRelativeResize="0"/>
          <p:nvPr/>
        </p:nvPicPr>
        <p:blipFill>
          <a:blip r:embed="rId3">
            <a:alphaModFix/>
          </a:blip>
          <a:stretch>
            <a:fillRect/>
          </a:stretch>
        </p:blipFill>
        <p:spPr>
          <a:xfrm>
            <a:off x="1566575" y="1231525"/>
            <a:ext cx="5866050" cy="3399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7"/>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br>
              <a:rPr lang="cs" sz="2700" b="1">
                <a:solidFill>
                  <a:schemeClr val="lt1"/>
                </a:solidFill>
                <a:latin typeface="Calibri"/>
                <a:ea typeface="Calibri"/>
                <a:cs typeface="Calibri"/>
                <a:sym typeface="Calibri"/>
              </a:rPr>
            </a:br>
            <a:r>
              <a:rPr lang="cs" sz="2700" b="1">
                <a:solidFill>
                  <a:schemeClr val="lt1"/>
                </a:solidFill>
                <a:latin typeface="Calibri"/>
                <a:ea typeface="Calibri"/>
                <a:cs typeface="Calibri"/>
                <a:sym typeface="Calibri"/>
              </a:rPr>
              <a:t>Sdílení správních činností </a:t>
            </a:r>
            <a:br>
              <a:rPr lang="cs" sz="2700" b="1">
                <a:solidFill>
                  <a:schemeClr val="lt1"/>
                </a:solidFill>
                <a:latin typeface="Calibri"/>
                <a:ea typeface="Calibri"/>
                <a:cs typeface="Calibri"/>
                <a:sym typeface="Calibri"/>
              </a:rPr>
            </a:br>
            <a:r>
              <a:rPr lang="cs" sz="2100" b="1">
                <a:solidFill>
                  <a:schemeClr val="lt1"/>
                </a:solidFill>
                <a:latin typeface="Calibri"/>
                <a:ea typeface="Calibri"/>
                <a:cs typeface="Calibri"/>
                <a:sym typeface="Calibri"/>
              </a:rPr>
              <a:t>(agenda sdílených úředníků)</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34" name="Google Shape;234;p37"/>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35" name="Google Shape;235;p37" descr="Obsah obrázku text, snímek obrazovky, Barevnost, diagram&#10;&#10;Obsah generovaný pomocí AI může být nesprávný."/>
          <p:cNvPicPr preferRelativeResize="0"/>
          <p:nvPr/>
        </p:nvPicPr>
        <p:blipFill>
          <a:blip r:embed="rId3">
            <a:alphaModFix/>
          </a:blip>
          <a:stretch>
            <a:fillRect/>
          </a:stretch>
        </p:blipFill>
        <p:spPr>
          <a:xfrm>
            <a:off x="1247692" y="1270050"/>
            <a:ext cx="6648621" cy="329128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9"/>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Zájem členských obcí - správní činnosti</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0" name="Google Shape;250;p39"/>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51" name="Google Shape;251;p39" descr="Obsah obrázku text, snímek obrazovky, diagram, Písmo&#10;&#10;Obsah generovaný pomocí AI může být nesprávný."/>
          <p:cNvPicPr preferRelativeResize="0"/>
          <p:nvPr/>
        </p:nvPicPr>
        <p:blipFill>
          <a:blip r:embed="rId3">
            <a:alphaModFix/>
          </a:blip>
          <a:stretch>
            <a:fillRect/>
          </a:stretch>
        </p:blipFill>
        <p:spPr>
          <a:xfrm>
            <a:off x="970509" y="1165775"/>
            <a:ext cx="7202978" cy="35657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0"/>
          <p:cNvSpPr/>
          <p:nvPr/>
        </p:nvSpPr>
        <p:spPr>
          <a:xfrm>
            <a:off x="0" y="0"/>
            <a:ext cx="9144000" cy="10425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000" b="1">
                <a:solidFill>
                  <a:schemeClr val="lt1"/>
                </a:solidFill>
                <a:latin typeface="Calibri"/>
                <a:ea typeface="Calibri"/>
                <a:cs typeface="Calibri"/>
                <a:sym typeface="Calibri"/>
              </a:rPr>
              <a:t>Potenciál sdílených služeb</a:t>
            </a:r>
            <a:endParaRPr sz="3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
        <p:nvSpPr>
          <p:cNvPr id="258" name="Google Shape;258;p40"/>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pic>
        <p:nvPicPr>
          <p:cNvPr id="259" name="Google Shape;259;p40" descr="Obsah obrázku text, snímek obrazovky, Písmo, diagram&#10;&#10;Obsah generovaný pomocí AI může být nesprávný."/>
          <p:cNvPicPr preferRelativeResize="0"/>
          <p:nvPr/>
        </p:nvPicPr>
        <p:blipFill>
          <a:blip r:embed="rId3">
            <a:alphaModFix/>
          </a:blip>
          <a:stretch>
            <a:fillRect/>
          </a:stretch>
        </p:blipFill>
        <p:spPr>
          <a:xfrm>
            <a:off x="1182275" y="1326350"/>
            <a:ext cx="6601324" cy="3093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1"/>
          <p:cNvSpPr/>
          <p:nvPr/>
        </p:nvSpPr>
        <p:spPr>
          <a:xfrm>
            <a:off x="0" y="0"/>
            <a:ext cx="9144000" cy="824100"/>
          </a:xfrm>
          <a:prstGeom prst="rect">
            <a:avLst/>
          </a:prstGeom>
          <a:solidFill>
            <a:srgbClr val="272D58"/>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r>
              <a:rPr lang="cs" sz="3600" b="1" i="0" u="none" strike="noStrike" cap="none" dirty="0">
                <a:solidFill>
                  <a:schemeClr val="lt1"/>
                </a:solidFill>
                <a:latin typeface="Calibri"/>
                <a:ea typeface="Calibri"/>
                <a:cs typeface="Calibri"/>
                <a:sym typeface="Calibri"/>
              </a:rPr>
              <a:t>Aktivity z dotačního programu 2025</a:t>
            </a:r>
            <a:endParaRPr sz="3600" b="1" i="0" u="none" strike="noStrike" cap="none" dirty="0">
              <a:solidFill>
                <a:schemeClr val="lt1"/>
              </a:solidFill>
              <a:latin typeface="Calibri"/>
              <a:ea typeface="Calibri"/>
              <a:cs typeface="Calibri"/>
              <a:sym typeface="Calibri"/>
            </a:endParaRPr>
          </a:p>
        </p:txBody>
      </p:sp>
      <p:sp>
        <p:nvSpPr>
          <p:cNvPr id="265" name="Google Shape;265;p41"/>
          <p:cNvSpPr/>
          <p:nvPr/>
        </p:nvSpPr>
        <p:spPr>
          <a:xfrm>
            <a:off x="0" y="4948014"/>
            <a:ext cx="9144000" cy="195600"/>
          </a:xfrm>
          <a:prstGeom prst="rect">
            <a:avLst/>
          </a:prstGeom>
          <a:solidFill>
            <a:srgbClr val="00A9E2"/>
          </a:solid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Arial"/>
              <a:ea typeface="Arial"/>
              <a:cs typeface="Arial"/>
              <a:sym typeface="Arial"/>
            </a:endParaRPr>
          </a:p>
        </p:txBody>
      </p:sp>
      <p:sp>
        <p:nvSpPr>
          <p:cNvPr id="266" name="Google Shape;266;p41"/>
          <p:cNvSpPr txBox="1">
            <a:spLocks noGrp="1"/>
          </p:cNvSpPr>
          <p:nvPr>
            <p:ph type="body" idx="1"/>
          </p:nvPr>
        </p:nvSpPr>
        <p:spPr>
          <a:xfrm>
            <a:off x="457200" y="1200151"/>
            <a:ext cx="3870900" cy="3394500"/>
          </a:xfrm>
          <a:prstGeom prst="rect">
            <a:avLst/>
          </a:prstGeom>
          <a:noFill/>
          <a:ln>
            <a:noFill/>
          </a:ln>
        </p:spPr>
        <p:txBody>
          <a:bodyPr spcFirstLastPara="1" wrap="square" lIns="68575" tIns="34275" rIns="68575" bIns="34275" anchor="t" anchorCtr="0">
            <a:normAutofit/>
          </a:bodyPr>
          <a:lstStyle/>
          <a:p>
            <a:pPr marL="342900" lvl="0" indent="-298450" algn="l" rtl="0">
              <a:lnSpc>
                <a:spcPct val="90000"/>
              </a:lnSpc>
              <a:spcBef>
                <a:spcPts val="0"/>
              </a:spcBef>
              <a:spcAft>
                <a:spcPts val="0"/>
              </a:spcAft>
              <a:buSzPts val="2100"/>
              <a:buChar char="●"/>
            </a:pPr>
            <a:r>
              <a:rPr lang="cs" sz="1500">
                <a:solidFill>
                  <a:srgbClr val="272D58"/>
                </a:solidFill>
                <a:latin typeface="Calibri"/>
                <a:ea typeface="Calibri"/>
                <a:cs typeface="Calibri"/>
                <a:sym typeface="Calibri"/>
              </a:rPr>
              <a:t>Většina společenství (21) využívá prostředky na administrativní podporu a posílení kapacit,</a:t>
            </a:r>
            <a:endParaRPr/>
          </a:p>
          <a:p>
            <a:pPr marL="342900" lvl="0" indent="-298450" algn="l" rtl="0">
              <a:lnSpc>
                <a:spcPct val="90000"/>
              </a:lnSpc>
              <a:spcBef>
                <a:spcPts val="500"/>
              </a:spcBef>
              <a:spcAft>
                <a:spcPts val="0"/>
              </a:spcAft>
              <a:buSzPts val="2100"/>
              <a:buChar char="●"/>
            </a:pPr>
            <a:r>
              <a:rPr lang="cs" sz="1500">
                <a:solidFill>
                  <a:srgbClr val="272D58"/>
                </a:solidFill>
                <a:latin typeface="Calibri"/>
                <a:ea typeface="Calibri"/>
                <a:cs typeface="Calibri"/>
                <a:sym typeface="Calibri"/>
              </a:rPr>
              <a:t>14 na zpracování strategických dokumentů,</a:t>
            </a:r>
            <a:endParaRPr/>
          </a:p>
          <a:p>
            <a:pPr marL="342900" lvl="0" indent="-298450" algn="l" rtl="0">
              <a:lnSpc>
                <a:spcPct val="90000"/>
              </a:lnSpc>
              <a:spcBef>
                <a:spcPts val="500"/>
              </a:spcBef>
              <a:spcAft>
                <a:spcPts val="0"/>
              </a:spcAft>
              <a:buSzPts val="2100"/>
              <a:buChar char="●"/>
            </a:pPr>
            <a:r>
              <a:rPr lang="cs" sz="1500">
                <a:solidFill>
                  <a:srgbClr val="272D58"/>
                </a:solidFill>
                <a:latin typeface="Calibri"/>
                <a:ea typeface="Calibri"/>
                <a:cs typeface="Calibri"/>
                <a:sym typeface="Calibri"/>
              </a:rPr>
              <a:t>8 společenství na sdíleného zaměstnance,</a:t>
            </a:r>
            <a:endParaRPr/>
          </a:p>
          <a:p>
            <a:pPr marL="342900" lvl="0" indent="-298450" algn="l" rtl="0">
              <a:lnSpc>
                <a:spcPct val="90000"/>
              </a:lnSpc>
              <a:spcBef>
                <a:spcPts val="500"/>
              </a:spcBef>
              <a:spcAft>
                <a:spcPts val="0"/>
              </a:spcAft>
              <a:buSzPts val="2100"/>
              <a:buChar char="●"/>
            </a:pPr>
            <a:r>
              <a:rPr lang="cs" sz="1500">
                <a:solidFill>
                  <a:srgbClr val="272D58"/>
                </a:solidFill>
                <a:latin typeface="Calibri"/>
                <a:ea typeface="Calibri"/>
                <a:cs typeface="Calibri"/>
                <a:sym typeface="Calibri"/>
              </a:rPr>
              <a:t>7 na vzdělávání zaměstnanců,</a:t>
            </a:r>
            <a:endParaRPr/>
          </a:p>
          <a:p>
            <a:pPr marL="342900" lvl="0" indent="-298450" algn="l" rtl="0">
              <a:lnSpc>
                <a:spcPct val="90000"/>
              </a:lnSpc>
              <a:spcBef>
                <a:spcPts val="500"/>
              </a:spcBef>
              <a:spcAft>
                <a:spcPts val="0"/>
              </a:spcAft>
              <a:buSzPts val="2100"/>
              <a:buChar char="●"/>
            </a:pPr>
            <a:r>
              <a:rPr lang="cs" sz="1500">
                <a:solidFill>
                  <a:srgbClr val="272D58"/>
                </a:solidFill>
                <a:latin typeface="Calibri"/>
                <a:ea typeface="Calibri"/>
                <a:cs typeface="Calibri"/>
                <a:sym typeface="Calibri"/>
              </a:rPr>
              <a:t>6 na komunikaci a web,</a:t>
            </a:r>
            <a:endParaRPr/>
          </a:p>
          <a:p>
            <a:pPr marL="342900" lvl="0" indent="-298450" algn="l" rtl="0">
              <a:lnSpc>
                <a:spcPct val="90000"/>
              </a:lnSpc>
              <a:spcBef>
                <a:spcPts val="500"/>
              </a:spcBef>
              <a:spcAft>
                <a:spcPts val="0"/>
              </a:spcAft>
              <a:buSzPts val="2100"/>
              <a:buChar char="●"/>
            </a:pPr>
            <a:r>
              <a:rPr lang="cs" sz="1500">
                <a:solidFill>
                  <a:srgbClr val="272D58"/>
                </a:solidFill>
                <a:latin typeface="Calibri"/>
                <a:ea typeface="Calibri"/>
                <a:cs typeface="Calibri"/>
                <a:sym typeface="Calibri"/>
              </a:rPr>
              <a:t>4 společenství na sdíleného úředníka,</a:t>
            </a:r>
            <a:endParaRPr/>
          </a:p>
          <a:p>
            <a:pPr marL="342900" lvl="0" indent="-298450" algn="l" rtl="0">
              <a:lnSpc>
                <a:spcPct val="90000"/>
              </a:lnSpc>
              <a:spcBef>
                <a:spcPts val="500"/>
              </a:spcBef>
              <a:spcAft>
                <a:spcPts val="0"/>
              </a:spcAft>
              <a:buSzPts val="2100"/>
              <a:buChar char="●"/>
            </a:pPr>
            <a:r>
              <a:rPr lang="cs" sz="1500">
                <a:solidFill>
                  <a:srgbClr val="272D58"/>
                </a:solidFill>
                <a:latin typeface="Calibri"/>
                <a:ea typeface="Calibri"/>
                <a:cs typeface="Calibri"/>
                <a:sym typeface="Calibri"/>
              </a:rPr>
              <a:t>3 na energetiku a společné nákupy energií,</a:t>
            </a:r>
            <a:endParaRPr/>
          </a:p>
          <a:p>
            <a:pPr marL="342900" lvl="0" indent="-298450" algn="l" rtl="0">
              <a:lnSpc>
                <a:spcPct val="90000"/>
              </a:lnSpc>
              <a:spcBef>
                <a:spcPts val="500"/>
              </a:spcBef>
              <a:spcAft>
                <a:spcPts val="0"/>
              </a:spcAft>
              <a:buSzPts val="2100"/>
              <a:buChar char="●"/>
            </a:pPr>
            <a:r>
              <a:rPr lang="cs" sz="1500">
                <a:solidFill>
                  <a:srgbClr val="272D58"/>
                </a:solidFill>
                <a:latin typeface="Calibri"/>
                <a:ea typeface="Calibri"/>
                <a:cs typeface="Calibri"/>
                <a:sym typeface="Calibri"/>
              </a:rPr>
              <a:t>2 na sdílenou dopravu (taxi pro seniory).</a:t>
            </a:r>
            <a:endParaRPr/>
          </a:p>
          <a:p>
            <a:pPr marL="342900" lvl="0" indent="-165100" algn="l" rtl="0">
              <a:lnSpc>
                <a:spcPct val="90000"/>
              </a:lnSpc>
              <a:spcBef>
                <a:spcPts val="500"/>
              </a:spcBef>
              <a:spcAft>
                <a:spcPts val="0"/>
              </a:spcAft>
              <a:buSzPts val="2100"/>
              <a:buNone/>
            </a:pPr>
            <a:endParaRPr sz="1500">
              <a:solidFill>
                <a:srgbClr val="272D58"/>
              </a:solidFill>
              <a:latin typeface="Calibri"/>
              <a:ea typeface="Calibri"/>
              <a:cs typeface="Calibri"/>
              <a:sym typeface="Calibri"/>
            </a:endParaRPr>
          </a:p>
          <a:p>
            <a:pPr marL="342900" lvl="0" indent="-165100" algn="l" rtl="0">
              <a:lnSpc>
                <a:spcPct val="90000"/>
              </a:lnSpc>
              <a:spcBef>
                <a:spcPts val="800"/>
              </a:spcBef>
              <a:spcAft>
                <a:spcPts val="0"/>
              </a:spcAft>
              <a:buSzPts val="2100"/>
              <a:buNone/>
            </a:pPr>
            <a:endParaRPr/>
          </a:p>
        </p:txBody>
      </p:sp>
      <p:sp>
        <p:nvSpPr>
          <p:cNvPr id="267" name="Google Shape;267;p41" descr="Výstupní obrázek"/>
          <p:cNvSpPr/>
          <p:nvPr/>
        </p:nvSpPr>
        <p:spPr>
          <a:xfrm>
            <a:off x="450056" y="0"/>
            <a:ext cx="8244000" cy="51435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68" name="Google Shape;268;p41"/>
          <p:cNvSpPr/>
          <p:nvPr/>
        </p:nvSpPr>
        <p:spPr>
          <a:xfrm>
            <a:off x="114300" y="-24199"/>
            <a:ext cx="246600" cy="276900"/>
          </a:xfrm>
          <a:prstGeom prst="rect">
            <a:avLst/>
          </a:prstGeom>
          <a:noFill/>
          <a:ln>
            <a:noFill/>
          </a:ln>
        </p:spPr>
        <p:txBody>
          <a:bodyPr spcFirstLastPara="1" wrap="square" lIns="68575" tIns="34275" rIns="68575" bIns="34275" anchor="ctr" anchorCtr="0">
            <a:noAutofit/>
          </a:bodyPr>
          <a:lstStyle/>
          <a:p>
            <a:pPr marL="0" marR="0" lvl="0" indent="-88900" algn="l" rtl="0">
              <a:lnSpc>
                <a:spcPct val="100000"/>
              </a:lnSpc>
              <a:spcBef>
                <a:spcPts val="0"/>
              </a:spcBef>
              <a:spcAft>
                <a:spcPts val="0"/>
              </a:spcAft>
              <a:buClr>
                <a:schemeClr val="dk1"/>
              </a:buClr>
              <a:buSzPts val="1400"/>
              <a:buFont typeface="Arial"/>
              <a:buChar char="•"/>
            </a:pPr>
            <a:r>
              <a:rPr lang="cs" sz="1400" b="0" i="0" u="none" strike="noStrike" cap="none">
                <a:solidFill>
                  <a:schemeClr val="dk1"/>
                </a:solidFill>
                <a:latin typeface="Arial"/>
                <a:ea typeface="Arial"/>
                <a:cs typeface="Arial"/>
                <a:sym typeface="Arial"/>
              </a:rPr>
              <a:t>.</a:t>
            </a:r>
            <a:endParaRPr sz="1100"/>
          </a:p>
        </p:txBody>
      </p:sp>
      <p:pic>
        <p:nvPicPr>
          <p:cNvPr id="269" name="Google Shape;269;p41"/>
          <p:cNvPicPr preferRelativeResize="0"/>
          <p:nvPr/>
        </p:nvPicPr>
        <p:blipFill rotWithShape="1">
          <a:blip r:embed="rId3">
            <a:alphaModFix/>
          </a:blip>
          <a:srcRect/>
          <a:stretch/>
        </p:blipFill>
        <p:spPr>
          <a:xfrm>
            <a:off x="4328014" y="1177241"/>
            <a:ext cx="4454985" cy="2923278"/>
          </a:xfrm>
          <a:prstGeom prst="rect">
            <a:avLst/>
          </a:prstGeom>
          <a:noFill/>
          <a:ln>
            <a:noFill/>
          </a:ln>
        </p:spPr>
      </p:pic>
      <p:sp>
        <p:nvSpPr>
          <p:cNvPr id="270" name="Google Shape;270;p41"/>
          <p:cNvSpPr txBox="1"/>
          <p:nvPr/>
        </p:nvSpPr>
        <p:spPr>
          <a:xfrm>
            <a:off x="5490102" y="4057307"/>
            <a:ext cx="2970300" cy="1065300"/>
          </a:xfrm>
          <a:prstGeom prst="rect">
            <a:avLst/>
          </a:prstGeom>
          <a:noFill/>
          <a:ln>
            <a:noFill/>
          </a:ln>
        </p:spPr>
        <p:txBody>
          <a:bodyPr spcFirstLastPara="1" wrap="square" lIns="68575" tIns="143100" rIns="68575" bIns="34275" anchor="t" anchorCtr="0">
            <a:noAutofit/>
          </a:bodyPr>
          <a:lstStyle/>
          <a:p>
            <a:pPr marL="0" marR="0" lvl="0" indent="0" algn="l" rtl="0">
              <a:lnSpc>
                <a:spcPct val="90000"/>
              </a:lnSpc>
              <a:spcBef>
                <a:spcPts val="0"/>
              </a:spcBef>
              <a:spcAft>
                <a:spcPts val="0"/>
              </a:spcAft>
              <a:buClr>
                <a:srgbClr val="000000"/>
              </a:buClr>
              <a:buSzPts val="1400"/>
              <a:buFont typeface="Noto Sans Symbols"/>
              <a:buNone/>
            </a:pPr>
            <a:r>
              <a:rPr lang="cs" sz="1400" b="0" i="1" u="none" strike="noStrike" cap="none">
                <a:solidFill>
                  <a:srgbClr val="272D58"/>
                </a:solidFill>
                <a:latin typeface="Calibri"/>
                <a:ea typeface="Calibri"/>
                <a:cs typeface="Calibri"/>
                <a:sym typeface="Calibri"/>
              </a:rPr>
              <a:t>Pozn.: Graf vyjadřuje podíl (v %) žádostí s danou aktivitou/oblastí na celkovém počtu přijatých žádostí. </a:t>
            </a:r>
            <a:endParaRPr sz="1100"/>
          </a:p>
          <a:p>
            <a:pPr marL="254000" marR="0" lvl="0" indent="-165100" algn="l" rtl="0">
              <a:lnSpc>
                <a:spcPct val="90000"/>
              </a:lnSpc>
              <a:spcBef>
                <a:spcPts val="0"/>
              </a:spcBef>
              <a:spcAft>
                <a:spcPts val="0"/>
              </a:spcAft>
              <a:buClr>
                <a:srgbClr val="000000"/>
              </a:buClr>
              <a:buSzPts val="1400"/>
              <a:buFont typeface="Noto Sans Symbols"/>
              <a:buNone/>
            </a:pPr>
            <a:endParaRPr sz="1400" b="0" i="0" u="none" strike="noStrike" cap="none">
              <a:solidFill>
                <a:srgbClr val="272D58"/>
              </a:solidFill>
              <a:latin typeface="Calibri"/>
              <a:ea typeface="Calibri"/>
              <a:cs typeface="Calibri"/>
              <a:sym typeface="Calibri"/>
            </a:endParaRPr>
          </a:p>
          <a:p>
            <a:pPr marL="254000" marR="0" lvl="0" indent="-114300" algn="l" rtl="0">
              <a:lnSpc>
                <a:spcPct val="100000"/>
              </a:lnSpc>
              <a:spcBef>
                <a:spcPts val="800"/>
              </a:spcBef>
              <a:spcAft>
                <a:spcPts val="0"/>
              </a:spcAft>
              <a:buClr>
                <a:srgbClr val="000000"/>
              </a:buClr>
              <a:buSzPts val="2100"/>
              <a:buFont typeface="Noto Sans Symbols"/>
              <a:buNone/>
            </a:pPr>
            <a:endParaRPr sz="21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6631</Words>
  <Application>Microsoft Office PowerPoint</Application>
  <PresentationFormat>Předvádění na obrazovce (16:9)</PresentationFormat>
  <Paragraphs>584</Paragraphs>
  <Slides>23</Slides>
  <Notes>23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23</vt:i4>
      </vt:variant>
    </vt:vector>
  </HeadingPairs>
  <TitlesOfParts>
    <vt:vector size="29" baseType="lpstr">
      <vt:lpstr>Calibri</vt:lpstr>
      <vt:lpstr>Arial</vt:lpstr>
      <vt:lpstr>Noto Sans Symbols</vt:lpstr>
      <vt:lpstr>Times New Roman</vt:lpstr>
      <vt:lpstr>Roboto</vt:lpstr>
      <vt:lpstr>Simple Light</vt:lpstr>
      <vt:lpstr>  Stávající a plánované aktivity společenství obcí  Konference meziobecní spolupráce, Brno MUNI 2026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Stávající a plánované aktivity společenství obcí  Konference meziobecní spolupráce, Brno MUNI 2026</dc:title>
  <dc:creator>Pikous Martin, Mgr. Bc.</dc:creator>
  <cp:lastModifiedBy>Ing. Marek Jetmar, Ph.D.</cp:lastModifiedBy>
  <cp:revision>8</cp:revision>
  <dcterms:modified xsi:type="dcterms:W3CDTF">2026-01-20T05:33:19Z</dcterms:modified>
</cp:coreProperties>
</file>