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4" r:id="rId20"/>
    <p:sldId id="275" r:id="rId21"/>
    <p:sldId id="273" r:id="rId22"/>
  </p:sldIdLst>
  <p:sldSz cx="18288000" cy="10287000"/>
  <p:notesSz cx="6858000" cy="9144000"/>
  <p:embeddedFontLst>
    <p:embeddedFont>
      <p:font typeface="Arial Bold" panose="020B0604020202020204" charset="0"/>
      <p:regular r:id="rId23"/>
    </p:embeddedFont>
    <p:embeddedFont>
      <p:font typeface="Calibri (MS)" panose="020B0604020202020204" charset="0"/>
      <p:regular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Lato Bold" panose="020F0502020204030203" charset="0"/>
      <p:regular r:id="rId29"/>
    </p:embeddedFont>
    <p:embeddedFont>
      <p:font typeface="Open Sans" panose="020B0606030504020204" pitchFamily="34" charset="0"/>
      <p:regular r:id="rId30"/>
    </p:embeddedFont>
    <p:embeddedFont>
      <p:font typeface="Open Sans Bold" panose="020B0806030504020204" charset="0"/>
      <p:regular r:id="rId31"/>
    </p:embeddedFont>
    <p:embeddedFont>
      <p:font typeface="Open Sauce Bold" panose="020B0604020202020204" charset="-18"/>
      <p:regular r:id="rId32"/>
    </p:embeddedFont>
    <p:embeddedFont>
      <p:font typeface="TT Hoves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3CD17-7B0F-4323-BC43-4BE250048B84}" v="1" dt="2026-01-19T20:39:14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6" d="100"/>
          <a:sy n="26" d="100"/>
        </p:scale>
        <p:origin x="72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vka Marek" userId="5d98c81e-a6a8-46a5-b43d-062381861b0f" providerId="ADAL" clId="{9963CD17-7B0F-4323-BC43-4BE250048B84}"/>
    <pc:docChg chg="addSld modSld sldOrd">
      <pc:chgData name="Sovka Marek" userId="5d98c81e-a6a8-46a5-b43d-062381861b0f" providerId="ADAL" clId="{9963CD17-7B0F-4323-BC43-4BE250048B84}" dt="2026-01-19T20:39:18.350" v="2"/>
      <pc:docMkLst>
        <pc:docMk/>
      </pc:docMkLst>
      <pc:sldChg chg="add ord">
        <pc:chgData name="Sovka Marek" userId="5d98c81e-a6a8-46a5-b43d-062381861b0f" providerId="ADAL" clId="{9963CD17-7B0F-4323-BC43-4BE250048B84}" dt="2026-01-19T20:39:18.350" v="2"/>
        <pc:sldMkLst>
          <pc:docMk/>
          <pc:sldMk cId="0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67.png"/><Relationship Id="rId7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67.png"/><Relationship Id="rId7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65.png"/><Relationship Id="rId7" Type="http://schemas.openxmlformats.org/officeDocument/2006/relationships/image" Target="../media/image86.png"/><Relationship Id="rId12" Type="http://schemas.openxmlformats.org/officeDocument/2006/relationships/image" Target="../media/image8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87.png"/><Relationship Id="rId5" Type="http://schemas.openxmlformats.org/officeDocument/2006/relationships/image" Target="../media/image53.png"/><Relationship Id="rId10" Type="http://schemas.openxmlformats.org/officeDocument/2006/relationships/image" Target="../media/image60.svg"/><Relationship Id="rId4" Type="http://schemas.openxmlformats.org/officeDocument/2006/relationships/image" Target="../media/image66.sv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hyperlink" Target="mailto:pacova.martina@jmk.cz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2.svg"/><Relationship Id="rId4" Type="http://schemas.openxmlformats.org/officeDocument/2006/relationships/image" Target="../media/image18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3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4138477"/>
            <a:ext cx="7185203" cy="4940753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solidFill>
              <a:srgbClr val="1D34F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-2640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 l="-334" r="-33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525794" y="892269"/>
            <a:ext cx="8277144" cy="150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4333" b="1">
                <a:solidFill>
                  <a:srgbClr val="FB527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Jihomoravský kraj a stavba EDU II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474" y="4878758"/>
            <a:ext cx="7869654" cy="338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6"/>
              </a:lnSpc>
            </a:pPr>
            <a:r>
              <a:rPr lang="en-US" sz="383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Koordinace plánování strategického projektu dostavby jaderné elektrárny Dukovany II </a:t>
            </a:r>
            <a:r>
              <a:rPr lang="en-US" sz="383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(stát-kraj-společenství obcí-obce)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2995" y="9022080"/>
            <a:ext cx="1660327" cy="41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Leden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399065" y="1614495"/>
            <a:ext cx="8466726" cy="3318889"/>
            <a:chOff x="0" y="0"/>
            <a:chExt cx="13952154" cy="5469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52155" cy="5469132"/>
            </a:xfrm>
            <a:custGeom>
              <a:avLst/>
              <a:gdLst/>
              <a:ahLst/>
              <a:cxnLst/>
              <a:rect l="l" t="t" r="r" b="b"/>
              <a:pathLst>
                <a:path w="13952155" h="5469132">
                  <a:moveTo>
                    <a:pt x="29261" y="0"/>
                  </a:moveTo>
                  <a:lnTo>
                    <a:pt x="13922894" y="0"/>
                  </a:lnTo>
                  <a:cubicBezTo>
                    <a:pt x="13939055" y="0"/>
                    <a:pt x="13952155" y="13100"/>
                    <a:pt x="13952155" y="29261"/>
                  </a:cubicBezTo>
                  <a:lnTo>
                    <a:pt x="13952155" y="5439872"/>
                  </a:lnTo>
                  <a:cubicBezTo>
                    <a:pt x="13952155" y="5447632"/>
                    <a:pt x="13949071" y="5455075"/>
                    <a:pt x="13943585" y="5460562"/>
                  </a:cubicBezTo>
                  <a:cubicBezTo>
                    <a:pt x="13938097" y="5466050"/>
                    <a:pt x="13930655" y="5469132"/>
                    <a:pt x="13922894" y="5469132"/>
                  </a:cubicBezTo>
                  <a:lnTo>
                    <a:pt x="29261" y="5469132"/>
                  </a:lnTo>
                  <a:cubicBezTo>
                    <a:pt x="21500" y="5469132"/>
                    <a:pt x="14058" y="5466050"/>
                    <a:pt x="8570" y="5460562"/>
                  </a:cubicBezTo>
                  <a:cubicBezTo>
                    <a:pt x="3083" y="5455075"/>
                    <a:pt x="0" y="5447632"/>
                    <a:pt x="0" y="5439872"/>
                  </a:cubicBezTo>
                  <a:lnTo>
                    <a:pt x="0" y="29261"/>
                  </a:lnTo>
                  <a:cubicBezTo>
                    <a:pt x="0" y="13100"/>
                    <a:pt x="13100" y="0"/>
                    <a:pt x="2926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1D34F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3952154" cy="5497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76" y="378462"/>
            <a:ext cx="17372318" cy="1112075"/>
            <a:chOff x="0" y="0"/>
            <a:chExt cx="23163090" cy="1482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63090" cy="1482767"/>
            </a:xfrm>
            <a:custGeom>
              <a:avLst/>
              <a:gdLst/>
              <a:ahLst/>
              <a:cxnLst/>
              <a:rect l="l" t="t" r="r" b="b"/>
              <a:pathLst>
                <a:path w="23163090" h="1482767">
                  <a:moveTo>
                    <a:pt x="0" y="0"/>
                  </a:moveTo>
                  <a:lnTo>
                    <a:pt x="23163090" y="0"/>
                  </a:lnTo>
                  <a:lnTo>
                    <a:pt x="23163090" y="1482767"/>
                  </a:lnTo>
                  <a:lnTo>
                    <a:pt x="0" y="14827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3163090" cy="14541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Opatření realizovaná krajem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00307" y="3936239"/>
            <a:ext cx="6081148" cy="1255505"/>
            <a:chOff x="0" y="0"/>
            <a:chExt cx="196843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8435" cy="406400"/>
            </a:xfrm>
            <a:custGeom>
              <a:avLst/>
              <a:gdLst/>
              <a:ahLst/>
              <a:cxnLst/>
              <a:rect l="l" t="t" r="r" b="b"/>
              <a:pathLst>
                <a:path w="1968435" h="406400">
                  <a:moveTo>
                    <a:pt x="176523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765235" y="406400"/>
                  </a:lnTo>
                  <a:lnTo>
                    <a:pt x="1968435" y="203200"/>
                  </a:lnTo>
                  <a:lnTo>
                    <a:pt x="1765235" y="0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854135" cy="42545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32295" y="2680734"/>
            <a:ext cx="4934750" cy="1156909"/>
            <a:chOff x="0" y="0"/>
            <a:chExt cx="1445080" cy="3387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71455" y="2124704"/>
            <a:ext cx="1640049" cy="1712940"/>
            <a:chOff x="0" y="0"/>
            <a:chExt cx="571500" cy="5969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32295" y="5293649"/>
            <a:ext cx="4934750" cy="1156909"/>
            <a:chOff x="0" y="0"/>
            <a:chExt cx="1445080" cy="3387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7006350" y="5244263"/>
            <a:ext cx="1570259" cy="1640049"/>
            <a:chOff x="0" y="0"/>
            <a:chExt cx="571500" cy="5969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10755" y="2039597"/>
            <a:ext cx="4854665" cy="4848597"/>
          </a:xfrm>
          <a:custGeom>
            <a:avLst/>
            <a:gdLst/>
            <a:ahLst/>
            <a:cxnLst/>
            <a:rect l="l" t="t" r="r" b="b"/>
            <a:pathLst>
              <a:path w="4854665" h="4848597">
                <a:moveTo>
                  <a:pt x="0" y="0"/>
                </a:moveTo>
                <a:lnTo>
                  <a:pt x="4854665" y="0"/>
                </a:lnTo>
                <a:lnTo>
                  <a:pt x="4854665" y="4848597"/>
                </a:lnTo>
                <a:lnTo>
                  <a:pt x="0" y="4848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5" name="Group 25"/>
          <p:cNvGrpSpPr/>
          <p:nvPr/>
        </p:nvGrpSpPr>
        <p:grpSpPr>
          <a:xfrm>
            <a:off x="-10755" y="2552480"/>
            <a:ext cx="4062327" cy="406232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b="1">
                  <a:solidFill>
                    <a:srgbClr val="FB5271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Oblasti a opatření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281456" y="5191743"/>
            <a:ext cx="8317938" cy="2775326"/>
            <a:chOff x="0" y="0"/>
            <a:chExt cx="13706969" cy="457340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706970" cy="4573406"/>
            </a:xfrm>
            <a:custGeom>
              <a:avLst/>
              <a:gdLst/>
              <a:ahLst/>
              <a:cxnLst/>
              <a:rect l="l" t="t" r="r" b="b"/>
              <a:pathLst>
                <a:path w="13706970" h="4573406">
                  <a:moveTo>
                    <a:pt x="29784" y="0"/>
                  </a:moveTo>
                  <a:lnTo>
                    <a:pt x="13677185" y="0"/>
                  </a:lnTo>
                  <a:cubicBezTo>
                    <a:pt x="13685084" y="0"/>
                    <a:pt x="13692660" y="3138"/>
                    <a:pt x="13698246" y="8724"/>
                  </a:cubicBezTo>
                  <a:cubicBezTo>
                    <a:pt x="13703832" y="14309"/>
                    <a:pt x="13706970" y="21885"/>
                    <a:pt x="13706970" y="29784"/>
                  </a:cubicBezTo>
                  <a:lnTo>
                    <a:pt x="13706970" y="4543622"/>
                  </a:lnTo>
                  <a:cubicBezTo>
                    <a:pt x="13706970" y="4560071"/>
                    <a:pt x="13693635" y="4573406"/>
                    <a:pt x="13677185" y="4573406"/>
                  </a:cubicBezTo>
                  <a:lnTo>
                    <a:pt x="29784" y="4573406"/>
                  </a:lnTo>
                  <a:cubicBezTo>
                    <a:pt x="21885" y="4573406"/>
                    <a:pt x="14309" y="4570268"/>
                    <a:pt x="8724" y="4564683"/>
                  </a:cubicBezTo>
                  <a:cubicBezTo>
                    <a:pt x="3138" y="4559097"/>
                    <a:pt x="0" y="4551521"/>
                    <a:pt x="0" y="4543622"/>
                  </a:cubicBezTo>
                  <a:lnTo>
                    <a:pt x="0" y="29784"/>
                  </a:lnTo>
                  <a:cubicBezTo>
                    <a:pt x="0" y="21885"/>
                    <a:pt x="3138" y="14309"/>
                    <a:pt x="8724" y="8724"/>
                  </a:cubicBezTo>
                  <a:cubicBezTo>
                    <a:pt x="14309" y="3138"/>
                    <a:pt x="21885" y="0"/>
                    <a:pt x="2978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1D34F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3706969" cy="4601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606979" y="4924560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2" name="Freeform 32"/>
          <p:cNvSpPr/>
          <p:nvPr/>
        </p:nvSpPr>
        <p:spPr>
          <a:xfrm>
            <a:off x="10606979" y="7967070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3" name="Group 33"/>
          <p:cNvGrpSpPr/>
          <p:nvPr/>
        </p:nvGrpSpPr>
        <p:grpSpPr>
          <a:xfrm>
            <a:off x="8700512" y="2456593"/>
            <a:ext cx="524581" cy="52458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01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1271650" y="10072866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9"/>
                </a:lnTo>
                <a:lnTo>
                  <a:pt x="0" y="35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7" name="Group 37"/>
          <p:cNvGrpSpPr/>
          <p:nvPr/>
        </p:nvGrpSpPr>
        <p:grpSpPr>
          <a:xfrm>
            <a:off x="8619419" y="6324837"/>
            <a:ext cx="524581" cy="5245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02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960201" y="2847313"/>
            <a:ext cx="4348031" cy="11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5"/>
              </a:lnSpc>
            </a:pPr>
            <a:r>
              <a:rPr lang="en-US" sz="2182" b="1" spc="13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1. Oblast bezpečnosti, integrace a krizového řízení </a:t>
            </a:r>
          </a:p>
          <a:p>
            <a:pPr marL="0" lvl="0" indent="0" algn="l">
              <a:lnSpc>
                <a:spcPts val="3055"/>
              </a:lnSpc>
              <a:spcBef>
                <a:spcPct val="0"/>
              </a:spcBef>
            </a:pPr>
            <a:endParaRPr lang="en-US" sz="2182" b="1" spc="133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960201" y="5419874"/>
            <a:ext cx="3998714" cy="763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2"/>
              </a:lnSpc>
              <a:spcBef>
                <a:spcPct val="0"/>
              </a:spcBef>
            </a:pPr>
            <a:r>
              <a:rPr lang="en-US" sz="218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2. Oblast bydlení a veřejné infrastruktury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469761" y="1753713"/>
            <a:ext cx="8396030" cy="304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3239" lvl="1" indent="-186619" algn="l">
              <a:lnSpc>
                <a:spcPts val="2420"/>
              </a:lnSpc>
              <a:buFont typeface="Arial"/>
              <a:buChar char="•"/>
            </a:pPr>
            <a:r>
              <a:rPr lang="en-US" sz="1728" b="1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P</a:t>
            </a:r>
            <a:r>
              <a:rPr lang="en-US" sz="1728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osílení krizové připravenosti území v souvislosti se stavbou EDU </a:t>
            </a:r>
            <a:r>
              <a:rPr lang="en-US" sz="1728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realizace taktických cvičení složek IZS JMK; práce na aktualizaci havarijní a krizové dokumentace</a:t>
            </a:r>
          </a:p>
          <a:p>
            <a:pPr marL="373239" lvl="1" indent="-186619" algn="l">
              <a:lnSpc>
                <a:spcPts val="2420"/>
              </a:lnSpc>
              <a:buFont typeface="Arial"/>
              <a:buChar char="•"/>
            </a:pPr>
            <a:r>
              <a:rPr lang="en-US" sz="1728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Posílení kapacit Centra pro cizince Jihomoravského kraje a zajištění detašovaných pracovišť v území dotčeném stavbou EDU </a:t>
            </a:r>
            <a:r>
              <a:rPr lang="en-US" sz="1728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připravuje se kapacita poradenství, vzdělávání a tlumočení pro detašované pracoviště</a:t>
            </a:r>
          </a:p>
          <a:p>
            <a:pPr marL="373239" lvl="1" indent="-186619" algn="l">
              <a:lnSpc>
                <a:spcPts val="2420"/>
              </a:lnSpc>
              <a:buFont typeface="Arial"/>
              <a:buChar char="•"/>
            </a:pPr>
            <a:r>
              <a:rPr lang="en-US" sz="1728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Posílení bezpečnostní infrastruktury v souvislosti se stavbou EDU</a:t>
            </a:r>
            <a:r>
              <a:rPr lang="en-US" sz="1728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►bude zajištěna podpora jednotek SDH obcí v dotčeném území skrze dotační program JSDH a spolufinancování dotačního programu MV-GŘ HZS ČR</a:t>
            </a:r>
          </a:p>
          <a:p>
            <a:pPr algn="l">
              <a:lnSpc>
                <a:spcPts val="2420"/>
              </a:lnSpc>
            </a:pPr>
            <a:endParaRPr lang="en-US" sz="1728" b="1" u="none" strike="noStrike">
              <a:solidFill>
                <a:srgbClr val="FB5271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469761" y="5459377"/>
            <a:ext cx="7910459" cy="2507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2559" lvl="1" indent="-191280" algn="l">
              <a:lnSpc>
                <a:spcPts val="2480"/>
              </a:lnSpc>
              <a:buFont typeface="Arial"/>
              <a:buChar char="•"/>
            </a:pPr>
            <a:r>
              <a:rPr lang="en-US" sz="1771" b="1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Kofinancování</a:t>
            </a:r>
            <a:r>
              <a:rPr lang="en-US" sz="1771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 projektové přípravy veřejných investic v dotčeném území EDU </a:t>
            </a:r>
            <a:r>
              <a:rPr lang="en-US" sz="1771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►je vytvořen Fond rozvoje JMK   ►Podpora bydlení a podnikání na vybraných rozvojově znevýhodněných územích Jihomoravského kraje 2026–2027 (vyhlášen)</a:t>
            </a:r>
          </a:p>
          <a:p>
            <a:pPr algn="l">
              <a:lnSpc>
                <a:spcPts val="2480"/>
              </a:lnSpc>
            </a:pPr>
            <a:endParaRPr lang="en-US" sz="1771" b="1" u="none" strike="noStrike">
              <a:solidFill>
                <a:srgbClr val="FB5271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382559" lvl="1" indent="-191280" algn="l">
              <a:lnSpc>
                <a:spcPts val="2480"/>
              </a:lnSpc>
              <a:spcBef>
                <a:spcPct val="0"/>
              </a:spcBef>
              <a:buFont typeface="Arial"/>
              <a:buChar char="•"/>
            </a:pPr>
            <a:r>
              <a:rPr lang="en-US" sz="1771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Kofinancování projektů vodohospodářské a odpadové infrastruktury </a:t>
            </a:r>
            <a:r>
              <a:rPr lang="en-US" sz="1771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dotační program v oblasti vodního hospodářství (vyhlášen)</a:t>
            </a:r>
          </a:p>
          <a:p>
            <a:pPr marL="0" lvl="0" indent="0" algn="l">
              <a:lnSpc>
                <a:spcPts val="2480"/>
              </a:lnSpc>
              <a:spcBef>
                <a:spcPct val="0"/>
              </a:spcBef>
            </a:pPr>
            <a:endParaRPr lang="en-US" sz="1771" b="1" u="none" strike="noStrike">
              <a:solidFill>
                <a:srgbClr val="FB5271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8619419" y="1614495"/>
            <a:ext cx="703732" cy="633359"/>
          </a:xfrm>
          <a:custGeom>
            <a:avLst/>
            <a:gdLst/>
            <a:ahLst/>
            <a:cxnLst/>
            <a:rect l="l" t="t" r="r" b="b"/>
            <a:pathLst>
              <a:path w="703732" h="633359">
                <a:moveTo>
                  <a:pt x="0" y="0"/>
                </a:moveTo>
                <a:lnTo>
                  <a:pt x="703732" y="0"/>
                </a:lnTo>
                <a:lnTo>
                  <a:pt x="703732" y="633358"/>
                </a:lnTo>
                <a:lnTo>
                  <a:pt x="0" y="633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5" name="Freeform 45"/>
          <p:cNvSpPr/>
          <p:nvPr/>
        </p:nvSpPr>
        <p:spPr>
          <a:xfrm>
            <a:off x="8558338" y="5569614"/>
            <a:ext cx="646742" cy="613817"/>
          </a:xfrm>
          <a:custGeom>
            <a:avLst/>
            <a:gdLst/>
            <a:ahLst/>
            <a:cxnLst/>
            <a:rect l="l" t="t" r="r" b="b"/>
            <a:pathLst>
              <a:path w="646742" h="613817">
                <a:moveTo>
                  <a:pt x="0" y="0"/>
                </a:moveTo>
                <a:lnTo>
                  <a:pt x="646743" y="0"/>
                </a:lnTo>
                <a:lnTo>
                  <a:pt x="646743" y="613817"/>
                </a:lnTo>
                <a:lnTo>
                  <a:pt x="0" y="6138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399065" y="1614495"/>
            <a:ext cx="8466726" cy="6180691"/>
            <a:chOff x="0" y="0"/>
            <a:chExt cx="13952154" cy="10185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52155" cy="10185040"/>
            </a:xfrm>
            <a:custGeom>
              <a:avLst/>
              <a:gdLst/>
              <a:ahLst/>
              <a:cxnLst/>
              <a:rect l="l" t="t" r="r" b="b"/>
              <a:pathLst>
                <a:path w="13952155" h="10185040">
                  <a:moveTo>
                    <a:pt x="29261" y="0"/>
                  </a:moveTo>
                  <a:lnTo>
                    <a:pt x="13922894" y="0"/>
                  </a:lnTo>
                  <a:cubicBezTo>
                    <a:pt x="13939055" y="0"/>
                    <a:pt x="13952155" y="13100"/>
                    <a:pt x="13952155" y="29261"/>
                  </a:cubicBezTo>
                  <a:lnTo>
                    <a:pt x="13952155" y="10155780"/>
                  </a:lnTo>
                  <a:cubicBezTo>
                    <a:pt x="13952155" y="10163540"/>
                    <a:pt x="13949071" y="10170983"/>
                    <a:pt x="13943585" y="10176470"/>
                  </a:cubicBezTo>
                  <a:cubicBezTo>
                    <a:pt x="13938097" y="10181958"/>
                    <a:pt x="13930655" y="10185040"/>
                    <a:pt x="13922894" y="10185040"/>
                  </a:cubicBezTo>
                  <a:lnTo>
                    <a:pt x="29261" y="10185040"/>
                  </a:lnTo>
                  <a:cubicBezTo>
                    <a:pt x="13100" y="10185040"/>
                    <a:pt x="0" y="10171940"/>
                    <a:pt x="0" y="10155780"/>
                  </a:cubicBezTo>
                  <a:lnTo>
                    <a:pt x="0" y="29261"/>
                  </a:lnTo>
                  <a:cubicBezTo>
                    <a:pt x="0" y="13100"/>
                    <a:pt x="13100" y="0"/>
                    <a:pt x="2926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1D34F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3952154" cy="10213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76" y="378462"/>
            <a:ext cx="17372318" cy="1112075"/>
            <a:chOff x="0" y="0"/>
            <a:chExt cx="23163090" cy="1482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63090" cy="1482767"/>
            </a:xfrm>
            <a:custGeom>
              <a:avLst/>
              <a:gdLst/>
              <a:ahLst/>
              <a:cxnLst/>
              <a:rect l="l" t="t" r="r" b="b"/>
              <a:pathLst>
                <a:path w="23163090" h="1482767">
                  <a:moveTo>
                    <a:pt x="0" y="0"/>
                  </a:moveTo>
                  <a:lnTo>
                    <a:pt x="23163090" y="0"/>
                  </a:lnTo>
                  <a:lnTo>
                    <a:pt x="23163090" y="1482767"/>
                  </a:lnTo>
                  <a:lnTo>
                    <a:pt x="0" y="14827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3163090" cy="14541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Opatření realizovaná krajem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00307" y="3936239"/>
            <a:ext cx="6081148" cy="1255505"/>
            <a:chOff x="0" y="0"/>
            <a:chExt cx="196843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8435" cy="406400"/>
            </a:xfrm>
            <a:custGeom>
              <a:avLst/>
              <a:gdLst/>
              <a:ahLst/>
              <a:cxnLst/>
              <a:rect l="l" t="t" r="r" b="b"/>
              <a:pathLst>
                <a:path w="1968435" h="406400">
                  <a:moveTo>
                    <a:pt x="176523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765235" y="406400"/>
                  </a:lnTo>
                  <a:lnTo>
                    <a:pt x="1968435" y="203200"/>
                  </a:lnTo>
                  <a:lnTo>
                    <a:pt x="1765235" y="0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854135" cy="42545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32295" y="2680734"/>
            <a:ext cx="4934750" cy="1156909"/>
            <a:chOff x="0" y="0"/>
            <a:chExt cx="1445080" cy="3387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71455" y="2124704"/>
            <a:ext cx="1640049" cy="1712940"/>
            <a:chOff x="0" y="0"/>
            <a:chExt cx="571500" cy="5969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32295" y="5293649"/>
            <a:ext cx="4934750" cy="1156909"/>
            <a:chOff x="0" y="0"/>
            <a:chExt cx="1445080" cy="3387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7006350" y="5244263"/>
            <a:ext cx="1570259" cy="1640049"/>
            <a:chOff x="0" y="0"/>
            <a:chExt cx="571500" cy="5969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10755" y="2039597"/>
            <a:ext cx="4854665" cy="4848597"/>
          </a:xfrm>
          <a:custGeom>
            <a:avLst/>
            <a:gdLst/>
            <a:ahLst/>
            <a:cxnLst/>
            <a:rect l="l" t="t" r="r" b="b"/>
            <a:pathLst>
              <a:path w="4854665" h="4848597">
                <a:moveTo>
                  <a:pt x="0" y="0"/>
                </a:moveTo>
                <a:lnTo>
                  <a:pt x="4854665" y="0"/>
                </a:lnTo>
                <a:lnTo>
                  <a:pt x="4854665" y="4848597"/>
                </a:lnTo>
                <a:lnTo>
                  <a:pt x="0" y="4848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5" name="Group 25"/>
          <p:cNvGrpSpPr/>
          <p:nvPr/>
        </p:nvGrpSpPr>
        <p:grpSpPr>
          <a:xfrm>
            <a:off x="-10755" y="2552480"/>
            <a:ext cx="4062327" cy="406232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b="1">
                  <a:solidFill>
                    <a:srgbClr val="FB5271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Oblasti a opatření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0716378" y="7795186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1" y="0"/>
                </a:lnTo>
                <a:lnTo>
                  <a:pt x="5374871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9" name="Freeform 29"/>
          <p:cNvSpPr/>
          <p:nvPr/>
        </p:nvSpPr>
        <p:spPr>
          <a:xfrm>
            <a:off x="10146171" y="9718268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1" y="0"/>
                </a:lnTo>
                <a:lnTo>
                  <a:pt x="5374871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0" name="Group 30"/>
          <p:cNvGrpSpPr/>
          <p:nvPr/>
        </p:nvGrpSpPr>
        <p:grpSpPr>
          <a:xfrm>
            <a:off x="8700512" y="2456593"/>
            <a:ext cx="524581" cy="52458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03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1271650" y="10072866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9"/>
                </a:lnTo>
                <a:lnTo>
                  <a:pt x="0" y="35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TextBox 34"/>
          <p:cNvSpPr txBox="1"/>
          <p:nvPr/>
        </p:nvSpPr>
        <p:spPr>
          <a:xfrm>
            <a:off x="4208468" y="4353911"/>
            <a:ext cx="5190597" cy="108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5" b="1" spc="192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3. Oblast dopravy</a:t>
            </a:r>
          </a:p>
          <a:p>
            <a:pPr marL="0" lvl="0" indent="0" algn="l">
              <a:lnSpc>
                <a:spcPts val="4418"/>
              </a:lnSpc>
              <a:spcBef>
                <a:spcPct val="0"/>
              </a:spcBef>
            </a:pPr>
            <a:endParaRPr lang="en-US" sz="3155" b="1" spc="192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367181" y="1668502"/>
            <a:ext cx="8287422" cy="648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8412" lvl="1" indent="-184206" algn="l">
              <a:lnSpc>
                <a:spcPts val="2388"/>
              </a:lnSpc>
              <a:buFont typeface="Arial"/>
              <a:buChar char="•"/>
            </a:pPr>
            <a:r>
              <a:rPr lang="en-US" sz="1706" b="1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K</a:t>
            </a:r>
            <a:r>
              <a:rPr lang="en-US" sz="1706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oordinace veřejné dopravy pro zlepšení dopravní obslužnosti EDU </a:t>
            </a:r>
            <a:r>
              <a:rPr lang="en-US" sz="1706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Od 19. ledna 2026 došlo k posílení autobusové linky 441, která spojuje Moravský Krumlov, Jamolice, Dukovany a areál elektrárny. Do budoucna se počítá s dalším navyšováním spojů</a:t>
            </a:r>
          </a:p>
          <a:p>
            <a:pPr marL="368412" lvl="1" indent="-184206" algn="l">
              <a:lnSpc>
                <a:spcPts val="2388"/>
              </a:lnSpc>
              <a:buFont typeface="Arial"/>
              <a:buChar char="•"/>
            </a:pPr>
            <a:r>
              <a:rPr lang="en-US" sz="1706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Kofinancování projektů infrastruktury pro zlepšení dopravní obslužnosti v souvislosti se stavbou EDU </a:t>
            </a:r>
            <a:r>
              <a:rPr lang="en-US" sz="1706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analýza dopadů stavební dopravy dostavby JEDU na krajské silnice JMK ►SÚS JMK postupně realizuje stavební úpravy na návozových trasách EDU ►memorandum mezi JMK, Ivančickem a Moravskokrumlovskem (cyklo)</a:t>
            </a:r>
          </a:p>
          <a:p>
            <a:pPr marL="368412" lvl="1" indent="-184206" algn="l">
              <a:lnSpc>
                <a:spcPts val="2388"/>
              </a:lnSpc>
              <a:buFont typeface="Arial"/>
              <a:buChar char="•"/>
            </a:pPr>
            <a:r>
              <a:rPr lang="en-US" sz="1706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Posílení kapacit SÚS JMK pro realizaci dopravních projektů souvisejících s dostavbou EDU </a:t>
            </a:r>
            <a:r>
              <a:rPr lang="en-US" sz="1706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posílení závazného ukazatele SÚS JMK</a:t>
            </a:r>
            <a:r>
              <a:rPr lang="en-US" sz="1706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  <a:p>
            <a:pPr marL="368412" lvl="1" indent="-184206" algn="l">
              <a:lnSpc>
                <a:spcPts val="2388"/>
              </a:lnSpc>
              <a:buFont typeface="Arial"/>
              <a:buChar char="•"/>
            </a:pPr>
            <a:r>
              <a:rPr lang="en-US" sz="1706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Vypracování analýzy problémových míst pro chodce na zadaných úsecích návozových tras pro stavbu EDU </a:t>
            </a:r>
            <a:r>
              <a:rPr lang="en-US" sz="1706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studie opatření k zajištění bezpečnosti chodců na návozových trasách dostavby EDU ► DP Podpora aktivit řešení územních dopadů dostavby Jaderné elektrárny Dukovany v dotčeném území Jihomoravského kraje 2026–2027 (vyhlášen)</a:t>
            </a:r>
          </a:p>
          <a:p>
            <a:pPr marL="368412" lvl="1" indent="-184206" algn="l">
              <a:lnSpc>
                <a:spcPts val="2388"/>
              </a:lnSpc>
              <a:buFont typeface="Arial"/>
              <a:buChar char="•"/>
            </a:pPr>
            <a:r>
              <a:rPr lang="en-US" sz="1706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Jamolice obchvat - II/152 </a:t>
            </a:r>
            <a:r>
              <a:rPr lang="en-US" sz="1706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připravuje se projektová dokumentace</a:t>
            </a:r>
          </a:p>
          <a:p>
            <a:pPr marL="368412" lvl="1" indent="-184206" algn="l">
              <a:lnSpc>
                <a:spcPts val="2388"/>
              </a:lnSpc>
              <a:buFont typeface="Arial"/>
              <a:buChar char="•"/>
            </a:pPr>
            <a:r>
              <a:rPr lang="en-US" sz="1706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Prevence objíždění oficiálních návozových tras a zajištění nápravy škod na krajské dopravní infrastruktuře v souvislosti se stavbou EDU</a:t>
            </a:r>
          </a:p>
          <a:p>
            <a:pPr marL="368412" lvl="1" indent="-184206" algn="l">
              <a:lnSpc>
                <a:spcPts val="2388"/>
              </a:lnSpc>
              <a:buFont typeface="Arial"/>
              <a:buChar char="•"/>
            </a:pPr>
            <a:r>
              <a:rPr lang="en-US" sz="1706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Vytvoření hybridního 3M dopravního modelu pro plánování stavby EDU</a:t>
            </a:r>
          </a:p>
          <a:p>
            <a:pPr algn="l">
              <a:lnSpc>
                <a:spcPts val="2388"/>
              </a:lnSpc>
            </a:pPr>
            <a:endParaRPr lang="en-US" sz="1706" b="1" u="none" strike="noStrike">
              <a:solidFill>
                <a:srgbClr val="1D34FD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2388"/>
              </a:lnSpc>
            </a:pPr>
            <a:endParaRPr lang="en-US" sz="1706" b="1" u="none" strike="noStrike">
              <a:solidFill>
                <a:srgbClr val="1D34FD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8458239" y="3037482"/>
            <a:ext cx="909992" cy="443414"/>
          </a:xfrm>
          <a:custGeom>
            <a:avLst/>
            <a:gdLst/>
            <a:ahLst/>
            <a:cxnLst/>
            <a:rect l="l" t="t" r="r" b="b"/>
            <a:pathLst>
              <a:path w="909992" h="443414">
                <a:moveTo>
                  <a:pt x="0" y="0"/>
                </a:moveTo>
                <a:lnTo>
                  <a:pt x="909992" y="0"/>
                </a:lnTo>
                <a:lnTo>
                  <a:pt x="909992" y="443414"/>
                </a:lnTo>
                <a:lnTo>
                  <a:pt x="0" y="443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4067020" h="10549068">
                <a:moveTo>
                  <a:pt x="0" y="0"/>
                </a:moveTo>
                <a:lnTo>
                  <a:pt x="14067020" y="0"/>
                </a:lnTo>
                <a:lnTo>
                  <a:pt x="14067020" y="10549068"/>
                </a:lnTo>
                <a:lnTo>
                  <a:pt x="0" y="10549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06" b="-450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399065" y="1614495"/>
            <a:ext cx="8466726" cy="1644694"/>
            <a:chOff x="0" y="0"/>
            <a:chExt cx="13952154" cy="27102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52155" cy="2710259"/>
            </a:xfrm>
            <a:custGeom>
              <a:avLst/>
              <a:gdLst/>
              <a:ahLst/>
              <a:cxnLst/>
              <a:rect l="l" t="t" r="r" b="b"/>
              <a:pathLst>
                <a:path w="13952155" h="2710259">
                  <a:moveTo>
                    <a:pt x="29261" y="0"/>
                  </a:moveTo>
                  <a:lnTo>
                    <a:pt x="13922894" y="0"/>
                  </a:lnTo>
                  <a:cubicBezTo>
                    <a:pt x="13939055" y="0"/>
                    <a:pt x="13952155" y="13100"/>
                    <a:pt x="13952155" y="29261"/>
                  </a:cubicBezTo>
                  <a:lnTo>
                    <a:pt x="13952155" y="2680999"/>
                  </a:lnTo>
                  <a:cubicBezTo>
                    <a:pt x="13952155" y="2688759"/>
                    <a:pt x="13949071" y="2696202"/>
                    <a:pt x="13943585" y="2701689"/>
                  </a:cubicBezTo>
                  <a:cubicBezTo>
                    <a:pt x="13938097" y="2707177"/>
                    <a:pt x="13930655" y="2710259"/>
                    <a:pt x="13922894" y="2710259"/>
                  </a:cubicBezTo>
                  <a:lnTo>
                    <a:pt x="29261" y="2710259"/>
                  </a:lnTo>
                  <a:cubicBezTo>
                    <a:pt x="13100" y="2710259"/>
                    <a:pt x="0" y="2697159"/>
                    <a:pt x="0" y="2680999"/>
                  </a:cubicBezTo>
                  <a:lnTo>
                    <a:pt x="0" y="29261"/>
                  </a:lnTo>
                  <a:cubicBezTo>
                    <a:pt x="0" y="13100"/>
                    <a:pt x="13100" y="0"/>
                    <a:pt x="2926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1D34F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3952154" cy="273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76" y="378462"/>
            <a:ext cx="17372318" cy="1112075"/>
            <a:chOff x="0" y="0"/>
            <a:chExt cx="23163090" cy="1482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63090" cy="1482767"/>
            </a:xfrm>
            <a:custGeom>
              <a:avLst/>
              <a:gdLst/>
              <a:ahLst/>
              <a:cxnLst/>
              <a:rect l="l" t="t" r="r" b="b"/>
              <a:pathLst>
                <a:path w="23163090" h="1482767">
                  <a:moveTo>
                    <a:pt x="0" y="0"/>
                  </a:moveTo>
                  <a:lnTo>
                    <a:pt x="23163090" y="0"/>
                  </a:lnTo>
                  <a:lnTo>
                    <a:pt x="23163090" y="1482767"/>
                  </a:lnTo>
                  <a:lnTo>
                    <a:pt x="0" y="14827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3163090" cy="14541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Opatření realizovaná krajem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00307" y="3936239"/>
            <a:ext cx="6081148" cy="1255505"/>
            <a:chOff x="0" y="0"/>
            <a:chExt cx="196843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8435" cy="406400"/>
            </a:xfrm>
            <a:custGeom>
              <a:avLst/>
              <a:gdLst/>
              <a:ahLst/>
              <a:cxnLst/>
              <a:rect l="l" t="t" r="r" b="b"/>
              <a:pathLst>
                <a:path w="1968435" h="406400">
                  <a:moveTo>
                    <a:pt x="176523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765235" y="406400"/>
                  </a:lnTo>
                  <a:lnTo>
                    <a:pt x="1968435" y="203200"/>
                  </a:lnTo>
                  <a:lnTo>
                    <a:pt x="1765235" y="0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854135" cy="42545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32295" y="2680734"/>
            <a:ext cx="4934750" cy="1156909"/>
            <a:chOff x="0" y="0"/>
            <a:chExt cx="1445080" cy="3387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71455" y="2124704"/>
            <a:ext cx="1640049" cy="1712940"/>
            <a:chOff x="0" y="0"/>
            <a:chExt cx="571500" cy="5969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32295" y="5293649"/>
            <a:ext cx="4934750" cy="1156909"/>
            <a:chOff x="0" y="0"/>
            <a:chExt cx="1445080" cy="3387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7006350" y="5244263"/>
            <a:ext cx="1570259" cy="1640049"/>
            <a:chOff x="0" y="0"/>
            <a:chExt cx="571500" cy="5969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10755" y="2039597"/>
            <a:ext cx="4854665" cy="4848597"/>
          </a:xfrm>
          <a:custGeom>
            <a:avLst/>
            <a:gdLst/>
            <a:ahLst/>
            <a:cxnLst/>
            <a:rect l="l" t="t" r="r" b="b"/>
            <a:pathLst>
              <a:path w="4854665" h="4848597">
                <a:moveTo>
                  <a:pt x="0" y="0"/>
                </a:moveTo>
                <a:lnTo>
                  <a:pt x="4854665" y="0"/>
                </a:lnTo>
                <a:lnTo>
                  <a:pt x="4854665" y="4848597"/>
                </a:lnTo>
                <a:lnTo>
                  <a:pt x="0" y="4848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5" name="Group 25"/>
          <p:cNvGrpSpPr/>
          <p:nvPr/>
        </p:nvGrpSpPr>
        <p:grpSpPr>
          <a:xfrm>
            <a:off x="-10755" y="2552480"/>
            <a:ext cx="4062327" cy="406232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b="1">
                  <a:solidFill>
                    <a:srgbClr val="FB5271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Oblasti a opatření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281456" y="5191743"/>
            <a:ext cx="8317938" cy="2673926"/>
            <a:chOff x="0" y="0"/>
            <a:chExt cx="13706969" cy="440631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706970" cy="4406311"/>
            </a:xfrm>
            <a:custGeom>
              <a:avLst/>
              <a:gdLst/>
              <a:ahLst/>
              <a:cxnLst/>
              <a:rect l="l" t="t" r="r" b="b"/>
              <a:pathLst>
                <a:path w="13706970" h="4406311">
                  <a:moveTo>
                    <a:pt x="29784" y="0"/>
                  </a:moveTo>
                  <a:lnTo>
                    <a:pt x="13677185" y="0"/>
                  </a:lnTo>
                  <a:cubicBezTo>
                    <a:pt x="13685084" y="0"/>
                    <a:pt x="13692660" y="3138"/>
                    <a:pt x="13698246" y="8724"/>
                  </a:cubicBezTo>
                  <a:cubicBezTo>
                    <a:pt x="13703832" y="14309"/>
                    <a:pt x="13706970" y="21885"/>
                    <a:pt x="13706970" y="29784"/>
                  </a:cubicBezTo>
                  <a:lnTo>
                    <a:pt x="13706970" y="4376527"/>
                  </a:lnTo>
                  <a:cubicBezTo>
                    <a:pt x="13706970" y="4384427"/>
                    <a:pt x="13703832" y="4392002"/>
                    <a:pt x="13698246" y="4397588"/>
                  </a:cubicBezTo>
                  <a:cubicBezTo>
                    <a:pt x="13692660" y="4403173"/>
                    <a:pt x="13685084" y="4406311"/>
                    <a:pt x="13677185" y="4406311"/>
                  </a:cubicBezTo>
                  <a:lnTo>
                    <a:pt x="29784" y="4406311"/>
                  </a:lnTo>
                  <a:cubicBezTo>
                    <a:pt x="13335" y="4406311"/>
                    <a:pt x="0" y="4392976"/>
                    <a:pt x="0" y="4376527"/>
                  </a:cubicBezTo>
                  <a:lnTo>
                    <a:pt x="0" y="29784"/>
                  </a:lnTo>
                  <a:cubicBezTo>
                    <a:pt x="0" y="21885"/>
                    <a:pt x="3138" y="14309"/>
                    <a:pt x="8724" y="8724"/>
                  </a:cubicBezTo>
                  <a:cubicBezTo>
                    <a:pt x="14309" y="3138"/>
                    <a:pt x="21885" y="0"/>
                    <a:pt x="2978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1D34F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3706969" cy="4434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752989" y="3163841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1" y="0"/>
                </a:lnTo>
                <a:lnTo>
                  <a:pt x="5374871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2" name="Freeform 32"/>
          <p:cNvSpPr/>
          <p:nvPr/>
        </p:nvSpPr>
        <p:spPr>
          <a:xfrm>
            <a:off x="10735579" y="7865670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3" name="Group 33"/>
          <p:cNvGrpSpPr/>
          <p:nvPr/>
        </p:nvGrpSpPr>
        <p:grpSpPr>
          <a:xfrm>
            <a:off x="8700512" y="2456593"/>
            <a:ext cx="524581" cy="52458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04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1271650" y="10072866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9"/>
                </a:lnTo>
                <a:lnTo>
                  <a:pt x="0" y="35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7" name="Group 37"/>
          <p:cNvGrpSpPr/>
          <p:nvPr/>
        </p:nvGrpSpPr>
        <p:grpSpPr>
          <a:xfrm>
            <a:off x="8619419" y="6324837"/>
            <a:ext cx="524581" cy="5245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05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876913" y="2847313"/>
            <a:ext cx="4017255" cy="11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5"/>
              </a:lnSpc>
            </a:pPr>
            <a:r>
              <a:rPr lang="en-US" sz="2182" b="1" spc="13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4. Oblast podpory podnikání a trhu práce</a:t>
            </a:r>
          </a:p>
          <a:p>
            <a:pPr marL="0" lvl="0" indent="0" algn="l">
              <a:lnSpc>
                <a:spcPts val="3055"/>
              </a:lnSpc>
              <a:spcBef>
                <a:spcPct val="0"/>
              </a:spcBef>
            </a:pPr>
            <a:endParaRPr lang="en-US" sz="2182" b="1" spc="133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051572" y="5437916"/>
            <a:ext cx="3998714" cy="114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2"/>
              </a:lnSpc>
            </a:pPr>
            <a:r>
              <a:rPr lang="en-US" sz="2180" b="1" spc="21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5. Oblast školství a vzdělávání</a:t>
            </a:r>
          </a:p>
          <a:p>
            <a:pPr marL="0" lvl="0" indent="0" algn="l">
              <a:lnSpc>
                <a:spcPts val="3052"/>
              </a:lnSpc>
              <a:spcBef>
                <a:spcPct val="0"/>
              </a:spcBef>
            </a:pPr>
            <a:endParaRPr lang="en-US" sz="2180" b="1" spc="213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469761" y="2001497"/>
            <a:ext cx="8396030" cy="121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3239" lvl="1" indent="-186619" algn="l">
              <a:lnSpc>
                <a:spcPts val="2420"/>
              </a:lnSpc>
              <a:buFont typeface="Arial"/>
              <a:buChar char="•"/>
            </a:pPr>
            <a:r>
              <a:rPr lang="en-US" sz="1728" b="1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Využit</a:t>
            </a:r>
            <a:r>
              <a:rPr lang="en-US" sz="1728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í dostavby EDU za účelem rozvoje inovačního potenciálu kraje </a:t>
            </a:r>
            <a:r>
              <a:rPr lang="en-US" sz="1728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participace JIC, JINAG, OHK, CzechInvest a vznik inovačních platforem</a:t>
            </a:r>
          </a:p>
          <a:p>
            <a:pPr algn="l">
              <a:lnSpc>
                <a:spcPts val="2420"/>
              </a:lnSpc>
            </a:pPr>
            <a:endParaRPr lang="en-US" sz="1728" b="1" u="none" strike="noStrike">
              <a:solidFill>
                <a:srgbClr val="FB5271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2420"/>
              </a:lnSpc>
            </a:pPr>
            <a:endParaRPr lang="en-US" sz="1728" b="1" u="none" strike="noStrike">
              <a:solidFill>
                <a:srgbClr val="FB5271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469761" y="5459377"/>
            <a:ext cx="7910459" cy="2507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2559" lvl="1" indent="-191280" algn="l">
              <a:lnSpc>
                <a:spcPts val="2480"/>
              </a:lnSpc>
              <a:buFont typeface="Arial"/>
              <a:buChar char="•"/>
            </a:pPr>
            <a:r>
              <a:rPr lang="en-US" sz="1771" b="1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Kofinancování</a:t>
            </a:r>
            <a:r>
              <a:rPr lang="en-US" sz="1771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 investic do vzdělávací infrastruktury v souvislosti se s stavbou EDU</a:t>
            </a:r>
          </a:p>
          <a:p>
            <a:pPr algn="l">
              <a:lnSpc>
                <a:spcPts val="2480"/>
              </a:lnSpc>
            </a:pPr>
            <a:endParaRPr lang="en-US" sz="1771" b="1" u="none" strike="noStrike">
              <a:solidFill>
                <a:srgbClr val="1D34FD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382559" lvl="1" indent="-191280" algn="l">
              <a:lnSpc>
                <a:spcPts val="2480"/>
              </a:lnSpc>
              <a:buFont typeface="Arial"/>
              <a:buChar char="•"/>
            </a:pPr>
            <a:r>
              <a:rPr lang="en-US" sz="1771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Přizpůsobení vzdělávání potřebám zaměstnavatelů v souvislosti s EDU </a:t>
            </a:r>
            <a:r>
              <a:rPr lang="en-US" sz="1771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rozšíření nebo vznik nových specializovaných technických oborů potřebných v energetice, a s tím související vybudování vzdělávací infrastruktury a vybavení</a:t>
            </a:r>
          </a:p>
          <a:p>
            <a:pPr algn="l">
              <a:lnSpc>
                <a:spcPts val="2480"/>
              </a:lnSpc>
              <a:spcBef>
                <a:spcPct val="0"/>
              </a:spcBef>
            </a:pPr>
            <a:endParaRPr lang="en-US" sz="1771" b="1" u="none" strike="noStrike">
              <a:solidFill>
                <a:srgbClr val="FB5271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8619419" y="1688455"/>
            <a:ext cx="666531" cy="702283"/>
          </a:xfrm>
          <a:custGeom>
            <a:avLst/>
            <a:gdLst/>
            <a:ahLst/>
            <a:cxnLst/>
            <a:rect l="l" t="t" r="r" b="b"/>
            <a:pathLst>
              <a:path w="666531" h="702283">
                <a:moveTo>
                  <a:pt x="0" y="0"/>
                </a:moveTo>
                <a:lnTo>
                  <a:pt x="666531" y="0"/>
                </a:lnTo>
                <a:lnTo>
                  <a:pt x="666531" y="702284"/>
                </a:lnTo>
                <a:lnTo>
                  <a:pt x="0" y="702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5" name="Freeform 45"/>
          <p:cNvSpPr/>
          <p:nvPr/>
        </p:nvSpPr>
        <p:spPr>
          <a:xfrm>
            <a:off x="8541605" y="5593836"/>
            <a:ext cx="680209" cy="556535"/>
          </a:xfrm>
          <a:custGeom>
            <a:avLst/>
            <a:gdLst/>
            <a:ahLst/>
            <a:cxnLst/>
            <a:rect l="l" t="t" r="r" b="b"/>
            <a:pathLst>
              <a:path w="680209" h="556535">
                <a:moveTo>
                  <a:pt x="0" y="0"/>
                </a:moveTo>
                <a:lnTo>
                  <a:pt x="680209" y="0"/>
                </a:lnTo>
                <a:lnTo>
                  <a:pt x="680209" y="556535"/>
                </a:lnTo>
                <a:lnTo>
                  <a:pt x="0" y="556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399065" y="1614495"/>
            <a:ext cx="8466726" cy="1644694"/>
            <a:chOff x="0" y="0"/>
            <a:chExt cx="13952154" cy="27102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52155" cy="2710259"/>
            </a:xfrm>
            <a:custGeom>
              <a:avLst/>
              <a:gdLst/>
              <a:ahLst/>
              <a:cxnLst/>
              <a:rect l="l" t="t" r="r" b="b"/>
              <a:pathLst>
                <a:path w="13952155" h="2710259">
                  <a:moveTo>
                    <a:pt x="29261" y="0"/>
                  </a:moveTo>
                  <a:lnTo>
                    <a:pt x="13922894" y="0"/>
                  </a:lnTo>
                  <a:cubicBezTo>
                    <a:pt x="13939055" y="0"/>
                    <a:pt x="13952155" y="13100"/>
                    <a:pt x="13952155" y="29261"/>
                  </a:cubicBezTo>
                  <a:lnTo>
                    <a:pt x="13952155" y="2680999"/>
                  </a:lnTo>
                  <a:cubicBezTo>
                    <a:pt x="13952155" y="2688759"/>
                    <a:pt x="13949071" y="2696202"/>
                    <a:pt x="13943585" y="2701689"/>
                  </a:cubicBezTo>
                  <a:cubicBezTo>
                    <a:pt x="13938097" y="2707177"/>
                    <a:pt x="13930655" y="2710259"/>
                    <a:pt x="13922894" y="2710259"/>
                  </a:cubicBezTo>
                  <a:lnTo>
                    <a:pt x="29261" y="2710259"/>
                  </a:lnTo>
                  <a:cubicBezTo>
                    <a:pt x="13100" y="2710259"/>
                    <a:pt x="0" y="2697159"/>
                    <a:pt x="0" y="2680999"/>
                  </a:cubicBezTo>
                  <a:lnTo>
                    <a:pt x="0" y="29261"/>
                  </a:lnTo>
                  <a:cubicBezTo>
                    <a:pt x="0" y="13100"/>
                    <a:pt x="13100" y="0"/>
                    <a:pt x="2926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1D34F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3952154" cy="273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76" y="378462"/>
            <a:ext cx="17372318" cy="1112075"/>
            <a:chOff x="0" y="0"/>
            <a:chExt cx="23163090" cy="1482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63090" cy="1482767"/>
            </a:xfrm>
            <a:custGeom>
              <a:avLst/>
              <a:gdLst/>
              <a:ahLst/>
              <a:cxnLst/>
              <a:rect l="l" t="t" r="r" b="b"/>
              <a:pathLst>
                <a:path w="23163090" h="1482767">
                  <a:moveTo>
                    <a:pt x="0" y="0"/>
                  </a:moveTo>
                  <a:lnTo>
                    <a:pt x="23163090" y="0"/>
                  </a:lnTo>
                  <a:lnTo>
                    <a:pt x="23163090" y="1482767"/>
                  </a:lnTo>
                  <a:lnTo>
                    <a:pt x="0" y="14827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3163090" cy="14541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Opatření realizovaná krajem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00307" y="3936239"/>
            <a:ext cx="6081148" cy="1255505"/>
            <a:chOff x="0" y="0"/>
            <a:chExt cx="196843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8435" cy="406400"/>
            </a:xfrm>
            <a:custGeom>
              <a:avLst/>
              <a:gdLst/>
              <a:ahLst/>
              <a:cxnLst/>
              <a:rect l="l" t="t" r="r" b="b"/>
              <a:pathLst>
                <a:path w="1968435" h="406400">
                  <a:moveTo>
                    <a:pt x="176523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765235" y="406400"/>
                  </a:lnTo>
                  <a:lnTo>
                    <a:pt x="1968435" y="203200"/>
                  </a:lnTo>
                  <a:lnTo>
                    <a:pt x="1765235" y="0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854135" cy="42545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32295" y="2680734"/>
            <a:ext cx="4934750" cy="1156909"/>
            <a:chOff x="0" y="0"/>
            <a:chExt cx="1445080" cy="3387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71455" y="2124704"/>
            <a:ext cx="1640049" cy="1712940"/>
            <a:chOff x="0" y="0"/>
            <a:chExt cx="571500" cy="5969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32295" y="5293649"/>
            <a:ext cx="4934750" cy="1156909"/>
            <a:chOff x="0" y="0"/>
            <a:chExt cx="1445080" cy="3387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7006350" y="5244263"/>
            <a:ext cx="1570259" cy="1640049"/>
            <a:chOff x="0" y="0"/>
            <a:chExt cx="571500" cy="5969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10755" y="2039597"/>
            <a:ext cx="4854665" cy="4848597"/>
          </a:xfrm>
          <a:custGeom>
            <a:avLst/>
            <a:gdLst/>
            <a:ahLst/>
            <a:cxnLst/>
            <a:rect l="l" t="t" r="r" b="b"/>
            <a:pathLst>
              <a:path w="4854665" h="4848597">
                <a:moveTo>
                  <a:pt x="0" y="0"/>
                </a:moveTo>
                <a:lnTo>
                  <a:pt x="4854665" y="0"/>
                </a:lnTo>
                <a:lnTo>
                  <a:pt x="4854665" y="4848597"/>
                </a:lnTo>
                <a:lnTo>
                  <a:pt x="0" y="4848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5" name="Group 25"/>
          <p:cNvGrpSpPr/>
          <p:nvPr/>
        </p:nvGrpSpPr>
        <p:grpSpPr>
          <a:xfrm>
            <a:off x="-10755" y="2552480"/>
            <a:ext cx="4062327" cy="406232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b="1">
                  <a:solidFill>
                    <a:srgbClr val="FB5271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Oblasti a opatření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281456" y="4583643"/>
            <a:ext cx="8317938" cy="3748486"/>
            <a:chOff x="0" y="0"/>
            <a:chExt cx="13706969" cy="617705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706970" cy="6177057"/>
            </a:xfrm>
            <a:custGeom>
              <a:avLst/>
              <a:gdLst/>
              <a:ahLst/>
              <a:cxnLst/>
              <a:rect l="l" t="t" r="r" b="b"/>
              <a:pathLst>
                <a:path w="13706970" h="6177057">
                  <a:moveTo>
                    <a:pt x="29784" y="0"/>
                  </a:moveTo>
                  <a:lnTo>
                    <a:pt x="13677185" y="0"/>
                  </a:lnTo>
                  <a:cubicBezTo>
                    <a:pt x="13685084" y="0"/>
                    <a:pt x="13692660" y="3138"/>
                    <a:pt x="13698246" y="8724"/>
                  </a:cubicBezTo>
                  <a:cubicBezTo>
                    <a:pt x="13703832" y="14309"/>
                    <a:pt x="13706970" y="21885"/>
                    <a:pt x="13706970" y="29784"/>
                  </a:cubicBezTo>
                  <a:lnTo>
                    <a:pt x="13706970" y="6147273"/>
                  </a:lnTo>
                  <a:cubicBezTo>
                    <a:pt x="13706970" y="6155172"/>
                    <a:pt x="13703832" y="6162748"/>
                    <a:pt x="13698246" y="6168334"/>
                  </a:cubicBezTo>
                  <a:cubicBezTo>
                    <a:pt x="13692660" y="6173919"/>
                    <a:pt x="13685084" y="6177057"/>
                    <a:pt x="13677185" y="6177057"/>
                  </a:cubicBezTo>
                  <a:lnTo>
                    <a:pt x="29784" y="6177057"/>
                  </a:lnTo>
                  <a:cubicBezTo>
                    <a:pt x="13335" y="6177057"/>
                    <a:pt x="0" y="6163722"/>
                    <a:pt x="0" y="6147273"/>
                  </a:cubicBezTo>
                  <a:lnTo>
                    <a:pt x="0" y="29784"/>
                  </a:lnTo>
                  <a:cubicBezTo>
                    <a:pt x="0" y="21885"/>
                    <a:pt x="3138" y="14309"/>
                    <a:pt x="8724" y="8724"/>
                  </a:cubicBezTo>
                  <a:cubicBezTo>
                    <a:pt x="14309" y="3138"/>
                    <a:pt x="21885" y="0"/>
                    <a:pt x="2978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1D34FD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3706969" cy="6205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9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735579" y="3316708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2" name="Freeform 32"/>
          <p:cNvSpPr/>
          <p:nvPr/>
        </p:nvSpPr>
        <p:spPr>
          <a:xfrm>
            <a:off x="10557362" y="8332129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1" y="0"/>
                </a:lnTo>
                <a:lnTo>
                  <a:pt x="5374871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3" name="Group 33"/>
          <p:cNvGrpSpPr/>
          <p:nvPr/>
        </p:nvGrpSpPr>
        <p:grpSpPr>
          <a:xfrm>
            <a:off x="8700512" y="2456593"/>
            <a:ext cx="524581" cy="52458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06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1271650" y="10072866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9"/>
                </a:lnTo>
                <a:lnTo>
                  <a:pt x="0" y="35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7" name="Group 37"/>
          <p:cNvGrpSpPr/>
          <p:nvPr/>
        </p:nvGrpSpPr>
        <p:grpSpPr>
          <a:xfrm>
            <a:off x="8619419" y="6324837"/>
            <a:ext cx="524581" cy="52458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07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876913" y="2847313"/>
            <a:ext cx="4017255" cy="11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5"/>
              </a:lnSpc>
            </a:pPr>
            <a:r>
              <a:rPr lang="en-US" sz="2182" b="1" spc="13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6. Oblast zdravotnictví a sociálních věcí</a:t>
            </a:r>
          </a:p>
          <a:p>
            <a:pPr marL="0" lvl="0" indent="0" algn="l">
              <a:lnSpc>
                <a:spcPts val="3055"/>
              </a:lnSpc>
              <a:spcBef>
                <a:spcPct val="0"/>
              </a:spcBef>
            </a:pPr>
            <a:endParaRPr lang="en-US" sz="2182" b="1" spc="133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895455" y="5561279"/>
            <a:ext cx="3998714" cy="763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2"/>
              </a:lnSpc>
            </a:pPr>
            <a:r>
              <a:rPr lang="en-US" sz="2180" b="1" spc="21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7. Průřezové oblasti</a:t>
            </a:r>
          </a:p>
          <a:p>
            <a:pPr marL="0" lvl="0" indent="0" algn="l">
              <a:lnSpc>
                <a:spcPts val="3052"/>
              </a:lnSpc>
              <a:spcBef>
                <a:spcPct val="0"/>
              </a:spcBef>
            </a:pPr>
            <a:endParaRPr lang="en-US" sz="2180" b="1" spc="213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469761" y="1889804"/>
            <a:ext cx="8396030" cy="90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3239" lvl="1" indent="-186619" algn="l">
              <a:lnSpc>
                <a:spcPts val="2420"/>
              </a:lnSpc>
              <a:buFont typeface="Arial"/>
              <a:buChar char="•"/>
            </a:pPr>
            <a:r>
              <a:rPr lang="en-US" sz="1728" b="1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Kofin</a:t>
            </a:r>
            <a:r>
              <a:rPr lang="en-US" sz="1728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ancování investic do krajské a obecní zdravotní infrastruktury v souvislosti se stavbou EDU </a:t>
            </a:r>
          </a:p>
          <a:p>
            <a:pPr algn="l">
              <a:lnSpc>
                <a:spcPts val="2420"/>
              </a:lnSpc>
            </a:pPr>
            <a:endParaRPr lang="en-US" sz="1728" b="1" u="none" strike="noStrike">
              <a:solidFill>
                <a:srgbClr val="1D34FD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399065" y="4764481"/>
            <a:ext cx="7910459" cy="376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2559" lvl="1" indent="-191280" algn="l">
              <a:lnSpc>
                <a:spcPts val="2480"/>
              </a:lnSpc>
              <a:buFont typeface="Arial"/>
              <a:buChar char="•"/>
            </a:pPr>
            <a:r>
              <a:rPr lang="en-US" sz="1771" b="1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V</a:t>
            </a:r>
            <a:r>
              <a:rPr lang="en-US" sz="1771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ytvoření Jihomoravského rozvojového fondu EDU </a:t>
            </a:r>
            <a:r>
              <a:rPr lang="en-US" sz="1771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►pro spolufinancování projektů z národních zdrojů je vytvořen Fond rozvoje JMK</a:t>
            </a:r>
          </a:p>
          <a:p>
            <a:pPr marL="382559" lvl="1" indent="-191280" algn="l">
              <a:lnSpc>
                <a:spcPts val="2480"/>
              </a:lnSpc>
              <a:buFont typeface="Arial"/>
              <a:buChar char="•"/>
            </a:pPr>
            <a:r>
              <a:rPr lang="en-US" sz="1771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Realizace komunikačních a participačních aktivit kraje v souvislosti se stavbou EDU </a:t>
            </a:r>
            <a:r>
              <a:rPr lang="en-US" sz="1771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 je vytvořen postup komunikace v rámci přípravy stavby EDU, je v realizaci ► odstraňování administrativních a legislativních překážek spojené s realizací soukromých projektů</a:t>
            </a:r>
          </a:p>
          <a:p>
            <a:pPr marL="382559" lvl="1" indent="-191280" algn="l">
              <a:lnSpc>
                <a:spcPts val="2480"/>
              </a:lnSpc>
              <a:buFont typeface="Arial"/>
              <a:buChar char="•"/>
            </a:pPr>
            <a:r>
              <a:rPr lang="en-US" sz="1771" b="1" u="none" strike="noStrike">
                <a:solidFill>
                  <a:srgbClr val="1D34FD"/>
                </a:solidFill>
                <a:latin typeface="TT Hoves Bold"/>
                <a:ea typeface="TT Hoves Bold"/>
                <a:cs typeface="TT Hoves Bold"/>
                <a:sym typeface="TT Hoves Bold"/>
              </a:rPr>
              <a:t>Analýza a vyhodnocení využití nemovitého majetku v dotčeném území pro potřeby přípravy stavby EDU </a:t>
            </a:r>
            <a:r>
              <a:rPr lang="en-US" sz="1771" b="1" u="none" strike="noStrike">
                <a:solidFill>
                  <a:srgbClr val="FB5271"/>
                </a:solidFill>
                <a:latin typeface="TT Hoves Bold"/>
                <a:ea typeface="TT Hoves Bold"/>
                <a:cs typeface="TT Hoves Bold"/>
                <a:sym typeface="TT Hoves Bold"/>
              </a:rPr>
              <a:t>►je připravena databáze nevyužitého majetku obcí, státu a kraje ► využití majetku v území k podpoře podnikání</a:t>
            </a:r>
          </a:p>
          <a:p>
            <a:pPr algn="l">
              <a:lnSpc>
                <a:spcPts val="2480"/>
              </a:lnSpc>
              <a:spcBef>
                <a:spcPct val="0"/>
              </a:spcBef>
            </a:pPr>
            <a:endParaRPr lang="en-US" sz="1771" b="1" u="none" strike="noStrike">
              <a:solidFill>
                <a:srgbClr val="FB5271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8679060" y="1716045"/>
            <a:ext cx="602395" cy="647104"/>
          </a:xfrm>
          <a:custGeom>
            <a:avLst/>
            <a:gdLst/>
            <a:ahLst/>
            <a:cxnLst/>
            <a:rect l="l" t="t" r="r" b="b"/>
            <a:pathLst>
              <a:path w="602395" h="647104">
                <a:moveTo>
                  <a:pt x="0" y="0"/>
                </a:moveTo>
                <a:lnTo>
                  <a:pt x="602396" y="0"/>
                </a:lnTo>
                <a:lnTo>
                  <a:pt x="602396" y="647104"/>
                </a:lnTo>
                <a:lnTo>
                  <a:pt x="0" y="647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5" name="Freeform 45"/>
          <p:cNvSpPr/>
          <p:nvPr/>
        </p:nvSpPr>
        <p:spPr>
          <a:xfrm>
            <a:off x="8611504" y="5541132"/>
            <a:ext cx="499466" cy="661943"/>
          </a:xfrm>
          <a:custGeom>
            <a:avLst/>
            <a:gdLst/>
            <a:ahLst/>
            <a:cxnLst/>
            <a:rect l="l" t="t" r="r" b="b"/>
            <a:pathLst>
              <a:path w="499466" h="661943">
                <a:moveTo>
                  <a:pt x="0" y="0"/>
                </a:moveTo>
                <a:lnTo>
                  <a:pt x="499466" y="0"/>
                </a:lnTo>
                <a:lnTo>
                  <a:pt x="499466" y="661943"/>
                </a:lnTo>
                <a:lnTo>
                  <a:pt x="0" y="6619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grpSp>
        <p:nvGrpSpPr>
          <p:cNvPr id="3" name="Group 3"/>
          <p:cNvGrpSpPr/>
          <p:nvPr/>
        </p:nvGrpSpPr>
        <p:grpSpPr>
          <a:xfrm>
            <a:off x="569486" y="749600"/>
            <a:ext cx="17372318" cy="2148154"/>
            <a:chOff x="0" y="0"/>
            <a:chExt cx="23163090" cy="2864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63090" cy="2864206"/>
            </a:xfrm>
            <a:custGeom>
              <a:avLst/>
              <a:gdLst/>
              <a:ahLst/>
              <a:cxnLst/>
              <a:rect l="l" t="t" r="r" b="b"/>
              <a:pathLst>
                <a:path w="23163090" h="2864206">
                  <a:moveTo>
                    <a:pt x="0" y="0"/>
                  </a:moveTo>
                  <a:lnTo>
                    <a:pt x="23163090" y="0"/>
                  </a:lnTo>
                  <a:lnTo>
                    <a:pt x="23163090" y="2864206"/>
                  </a:lnTo>
                  <a:lnTo>
                    <a:pt x="0" y="28642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3163090" cy="283563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Financování potřeb území Jihomoravského kraje 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0415" y="2276634"/>
            <a:ext cx="16666102" cy="103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Předpokládané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potřeby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řešení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dopadů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dostavby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cca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15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mld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Kč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pro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celé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dotčené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území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tj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včetně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Kraje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Vysočina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FDFCFBB-3436-A251-C5CC-CE8AEFB76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33" t="37940" r="24583" b="18395"/>
          <a:stretch/>
        </p:blipFill>
        <p:spPr>
          <a:xfrm>
            <a:off x="0" y="3168484"/>
            <a:ext cx="18261106" cy="71185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1695" y="4415000"/>
            <a:ext cx="13249439" cy="5984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 b="1">
                <a:solidFill>
                  <a:srgbClr val="FF5172"/>
                </a:solidFill>
                <a:latin typeface="Arial Bold"/>
                <a:ea typeface="Arial Bold"/>
                <a:cs typeface="Arial Bold"/>
                <a:sym typeface="Arial Bold"/>
              </a:rPr>
              <a:t>   </a:t>
            </a: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879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879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879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879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DF13B59-9519-690F-F542-A0D90D1EF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CEB8612-AE8F-D034-FE5D-32F247186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5FBF361-92B8-E02E-1910-B997D7DBC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8440400" cy="102822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227076" y="11750"/>
            <a:ext cx="12975718" cy="1845500"/>
            <a:chOff x="0" y="0"/>
            <a:chExt cx="17300957" cy="2460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00958" cy="2460667"/>
            </a:xfrm>
            <a:custGeom>
              <a:avLst/>
              <a:gdLst/>
              <a:ahLst/>
              <a:cxnLst/>
              <a:rect l="l" t="t" r="r" b="b"/>
              <a:pathLst>
                <a:path w="17300958" h="2460667">
                  <a:moveTo>
                    <a:pt x="0" y="0"/>
                  </a:moveTo>
                  <a:lnTo>
                    <a:pt x="17300958" y="0"/>
                  </a:lnTo>
                  <a:lnTo>
                    <a:pt x="17300958" y="2460667"/>
                  </a:lnTo>
                  <a:lnTo>
                    <a:pt x="0" y="24606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00957" cy="24320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Prioritní oblasti dle počtu projektových záměrů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2038" y="2170191"/>
            <a:ext cx="4293018" cy="429301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7470" y="7470"/>
              <a:ext cx="797860" cy="797860"/>
            </a:xfrm>
            <a:custGeom>
              <a:avLst/>
              <a:gdLst/>
              <a:ahLst/>
              <a:cxnLst/>
              <a:rect l="l" t="t" r="r" b="b"/>
              <a:pathLst>
                <a:path w="797860" h="797860">
                  <a:moveTo>
                    <a:pt x="411682" y="5282"/>
                  </a:moveTo>
                  <a:lnTo>
                    <a:pt x="792578" y="386178"/>
                  </a:lnTo>
                  <a:cubicBezTo>
                    <a:pt x="795960" y="389560"/>
                    <a:pt x="797860" y="394147"/>
                    <a:pt x="797860" y="398930"/>
                  </a:cubicBezTo>
                  <a:cubicBezTo>
                    <a:pt x="797860" y="403713"/>
                    <a:pt x="795960" y="408300"/>
                    <a:pt x="792578" y="411682"/>
                  </a:cubicBezTo>
                  <a:lnTo>
                    <a:pt x="411682" y="792578"/>
                  </a:lnTo>
                  <a:cubicBezTo>
                    <a:pt x="408300" y="795960"/>
                    <a:pt x="403713" y="797860"/>
                    <a:pt x="398930" y="797860"/>
                  </a:cubicBezTo>
                  <a:cubicBezTo>
                    <a:pt x="394147" y="797860"/>
                    <a:pt x="389560" y="795960"/>
                    <a:pt x="386178" y="792578"/>
                  </a:cubicBezTo>
                  <a:lnTo>
                    <a:pt x="5282" y="411682"/>
                  </a:lnTo>
                  <a:cubicBezTo>
                    <a:pt x="1900" y="408300"/>
                    <a:pt x="0" y="403713"/>
                    <a:pt x="0" y="398930"/>
                  </a:cubicBezTo>
                  <a:cubicBezTo>
                    <a:pt x="0" y="394147"/>
                    <a:pt x="1900" y="389560"/>
                    <a:pt x="5282" y="386178"/>
                  </a:cubicBezTo>
                  <a:lnTo>
                    <a:pt x="386178" y="5282"/>
                  </a:lnTo>
                  <a:cubicBezTo>
                    <a:pt x="389560" y="1900"/>
                    <a:pt x="394147" y="0"/>
                    <a:pt x="398930" y="0"/>
                  </a:cubicBezTo>
                  <a:cubicBezTo>
                    <a:pt x="403713" y="0"/>
                    <a:pt x="408300" y="1900"/>
                    <a:pt x="411682" y="5282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61762" y="2170191"/>
            <a:ext cx="4293018" cy="429301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7470" y="7470"/>
              <a:ext cx="797860" cy="797860"/>
            </a:xfrm>
            <a:custGeom>
              <a:avLst/>
              <a:gdLst/>
              <a:ahLst/>
              <a:cxnLst/>
              <a:rect l="l" t="t" r="r" b="b"/>
              <a:pathLst>
                <a:path w="797860" h="797860">
                  <a:moveTo>
                    <a:pt x="411682" y="5282"/>
                  </a:moveTo>
                  <a:lnTo>
                    <a:pt x="792578" y="386178"/>
                  </a:lnTo>
                  <a:cubicBezTo>
                    <a:pt x="795960" y="389560"/>
                    <a:pt x="797860" y="394147"/>
                    <a:pt x="797860" y="398930"/>
                  </a:cubicBezTo>
                  <a:cubicBezTo>
                    <a:pt x="797860" y="403713"/>
                    <a:pt x="795960" y="408300"/>
                    <a:pt x="792578" y="411682"/>
                  </a:cubicBezTo>
                  <a:lnTo>
                    <a:pt x="411682" y="792578"/>
                  </a:lnTo>
                  <a:cubicBezTo>
                    <a:pt x="408300" y="795960"/>
                    <a:pt x="403713" y="797860"/>
                    <a:pt x="398930" y="797860"/>
                  </a:cubicBezTo>
                  <a:cubicBezTo>
                    <a:pt x="394147" y="797860"/>
                    <a:pt x="389560" y="795960"/>
                    <a:pt x="386178" y="792578"/>
                  </a:cubicBezTo>
                  <a:lnTo>
                    <a:pt x="5282" y="411682"/>
                  </a:lnTo>
                  <a:cubicBezTo>
                    <a:pt x="1900" y="408300"/>
                    <a:pt x="0" y="403713"/>
                    <a:pt x="0" y="398930"/>
                  </a:cubicBezTo>
                  <a:cubicBezTo>
                    <a:pt x="0" y="394147"/>
                    <a:pt x="1900" y="389560"/>
                    <a:pt x="5282" y="386178"/>
                  </a:cubicBezTo>
                  <a:lnTo>
                    <a:pt x="386178" y="5282"/>
                  </a:lnTo>
                  <a:cubicBezTo>
                    <a:pt x="389560" y="1900"/>
                    <a:pt x="394147" y="0"/>
                    <a:pt x="398930" y="0"/>
                  </a:cubicBezTo>
                  <a:cubicBezTo>
                    <a:pt x="403713" y="0"/>
                    <a:pt x="408300" y="1900"/>
                    <a:pt x="411682" y="5282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54788" y="3823791"/>
            <a:ext cx="4293018" cy="429301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7470" y="7470"/>
              <a:ext cx="797860" cy="797860"/>
            </a:xfrm>
            <a:custGeom>
              <a:avLst/>
              <a:gdLst/>
              <a:ahLst/>
              <a:cxnLst/>
              <a:rect l="l" t="t" r="r" b="b"/>
              <a:pathLst>
                <a:path w="797860" h="797860">
                  <a:moveTo>
                    <a:pt x="411682" y="5282"/>
                  </a:moveTo>
                  <a:lnTo>
                    <a:pt x="792578" y="386178"/>
                  </a:lnTo>
                  <a:cubicBezTo>
                    <a:pt x="795960" y="389560"/>
                    <a:pt x="797860" y="394147"/>
                    <a:pt x="797860" y="398930"/>
                  </a:cubicBezTo>
                  <a:cubicBezTo>
                    <a:pt x="797860" y="403713"/>
                    <a:pt x="795960" y="408300"/>
                    <a:pt x="792578" y="411682"/>
                  </a:cubicBezTo>
                  <a:lnTo>
                    <a:pt x="411682" y="792578"/>
                  </a:lnTo>
                  <a:cubicBezTo>
                    <a:pt x="408300" y="795960"/>
                    <a:pt x="403713" y="797860"/>
                    <a:pt x="398930" y="797860"/>
                  </a:cubicBezTo>
                  <a:cubicBezTo>
                    <a:pt x="394147" y="797860"/>
                    <a:pt x="389560" y="795960"/>
                    <a:pt x="386178" y="792578"/>
                  </a:cubicBezTo>
                  <a:lnTo>
                    <a:pt x="5282" y="411682"/>
                  </a:lnTo>
                  <a:cubicBezTo>
                    <a:pt x="1900" y="408300"/>
                    <a:pt x="0" y="403713"/>
                    <a:pt x="0" y="398930"/>
                  </a:cubicBezTo>
                  <a:cubicBezTo>
                    <a:pt x="0" y="394147"/>
                    <a:pt x="1900" y="389560"/>
                    <a:pt x="5282" y="386178"/>
                  </a:cubicBezTo>
                  <a:lnTo>
                    <a:pt x="386178" y="5282"/>
                  </a:lnTo>
                  <a:cubicBezTo>
                    <a:pt x="389560" y="1900"/>
                    <a:pt x="394147" y="0"/>
                    <a:pt x="398930" y="0"/>
                  </a:cubicBezTo>
                  <a:cubicBezTo>
                    <a:pt x="403713" y="0"/>
                    <a:pt x="408300" y="1900"/>
                    <a:pt x="411682" y="5282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567781" y="3823791"/>
            <a:ext cx="4293018" cy="429301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7470" y="7470"/>
              <a:ext cx="797860" cy="797860"/>
            </a:xfrm>
            <a:custGeom>
              <a:avLst/>
              <a:gdLst/>
              <a:ahLst/>
              <a:cxnLst/>
              <a:rect l="l" t="t" r="r" b="b"/>
              <a:pathLst>
                <a:path w="797860" h="797860">
                  <a:moveTo>
                    <a:pt x="411682" y="5282"/>
                  </a:moveTo>
                  <a:lnTo>
                    <a:pt x="792578" y="386178"/>
                  </a:lnTo>
                  <a:cubicBezTo>
                    <a:pt x="795960" y="389560"/>
                    <a:pt x="797860" y="394147"/>
                    <a:pt x="797860" y="398930"/>
                  </a:cubicBezTo>
                  <a:cubicBezTo>
                    <a:pt x="797860" y="403713"/>
                    <a:pt x="795960" y="408300"/>
                    <a:pt x="792578" y="411682"/>
                  </a:cubicBezTo>
                  <a:lnTo>
                    <a:pt x="411682" y="792578"/>
                  </a:lnTo>
                  <a:cubicBezTo>
                    <a:pt x="408300" y="795960"/>
                    <a:pt x="403713" y="797860"/>
                    <a:pt x="398930" y="797860"/>
                  </a:cubicBezTo>
                  <a:cubicBezTo>
                    <a:pt x="394147" y="797860"/>
                    <a:pt x="389560" y="795960"/>
                    <a:pt x="386178" y="792578"/>
                  </a:cubicBezTo>
                  <a:lnTo>
                    <a:pt x="5282" y="411682"/>
                  </a:lnTo>
                  <a:cubicBezTo>
                    <a:pt x="1900" y="408300"/>
                    <a:pt x="0" y="403713"/>
                    <a:pt x="0" y="398930"/>
                  </a:cubicBezTo>
                  <a:cubicBezTo>
                    <a:pt x="0" y="394147"/>
                    <a:pt x="1900" y="389560"/>
                    <a:pt x="5282" y="386178"/>
                  </a:cubicBezTo>
                  <a:lnTo>
                    <a:pt x="386178" y="5282"/>
                  </a:lnTo>
                  <a:cubicBezTo>
                    <a:pt x="389560" y="1900"/>
                    <a:pt x="394147" y="0"/>
                    <a:pt x="398930" y="0"/>
                  </a:cubicBezTo>
                  <a:cubicBezTo>
                    <a:pt x="403713" y="0"/>
                    <a:pt x="408300" y="1900"/>
                    <a:pt x="411682" y="5282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3731245"/>
            <a:ext cx="1170910" cy="117091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90744" y="3731245"/>
            <a:ext cx="1170910" cy="117091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399655" y="5422078"/>
            <a:ext cx="1170910" cy="117091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286662" y="5422078"/>
            <a:ext cx="1170910" cy="117091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845567" y="2129215"/>
            <a:ext cx="4293018" cy="429301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7470" y="7470"/>
              <a:ext cx="797860" cy="797860"/>
            </a:xfrm>
            <a:custGeom>
              <a:avLst/>
              <a:gdLst/>
              <a:ahLst/>
              <a:cxnLst/>
              <a:rect l="l" t="t" r="r" b="b"/>
              <a:pathLst>
                <a:path w="797860" h="797860">
                  <a:moveTo>
                    <a:pt x="411682" y="5282"/>
                  </a:moveTo>
                  <a:lnTo>
                    <a:pt x="792578" y="386178"/>
                  </a:lnTo>
                  <a:cubicBezTo>
                    <a:pt x="795960" y="389560"/>
                    <a:pt x="797860" y="394147"/>
                    <a:pt x="797860" y="398930"/>
                  </a:cubicBezTo>
                  <a:cubicBezTo>
                    <a:pt x="797860" y="403713"/>
                    <a:pt x="795960" y="408300"/>
                    <a:pt x="792578" y="411682"/>
                  </a:cubicBezTo>
                  <a:lnTo>
                    <a:pt x="411682" y="792578"/>
                  </a:lnTo>
                  <a:cubicBezTo>
                    <a:pt x="408300" y="795960"/>
                    <a:pt x="403713" y="797860"/>
                    <a:pt x="398930" y="797860"/>
                  </a:cubicBezTo>
                  <a:cubicBezTo>
                    <a:pt x="394147" y="797860"/>
                    <a:pt x="389560" y="795960"/>
                    <a:pt x="386178" y="792578"/>
                  </a:cubicBezTo>
                  <a:lnTo>
                    <a:pt x="5282" y="411682"/>
                  </a:lnTo>
                  <a:cubicBezTo>
                    <a:pt x="1900" y="408300"/>
                    <a:pt x="0" y="403713"/>
                    <a:pt x="0" y="398930"/>
                  </a:cubicBezTo>
                  <a:cubicBezTo>
                    <a:pt x="0" y="394147"/>
                    <a:pt x="1900" y="389560"/>
                    <a:pt x="5282" y="386178"/>
                  </a:cubicBezTo>
                  <a:lnTo>
                    <a:pt x="386178" y="5282"/>
                  </a:lnTo>
                  <a:cubicBezTo>
                    <a:pt x="389560" y="1900"/>
                    <a:pt x="394147" y="0"/>
                    <a:pt x="398930" y="0"/>
                  </a:cubicBezTo>
                  <a:cubicBezTo>
                    <a:pt x="403713" y="0"/>
                    <a:pt x="408300" y="1900"/>
                    <a:pt x="411682" y="5282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683529" y="3690269"/>
            <a:ext cx="1170910" cy="117091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37737" y="4116604"/>
            <a:ext cx="890963" cy="434142"/>
          </a:xfrm>
          <a:custGeom>
            <a:avLst/>
            <a:gdLst/>
            <a:ahLst/>
            <a:cxnLst/>
            <a:rect l="l" t="t" r="r" b="b"/>
            <a:pathLst>
              <a:path w="890963" h="434142">
                <a:moveTo>
                  <a:pt x="0" y="0"/>
                </a:moveTo>
                <a:lnTo>
                  <a:pt x="890963" y="0"/>
                </a:lnTo>
                <a:lnTo>
                  <a:pt x="890963" y="434142"/>
                </a:lnTo>
                <a:lnTo>
                  <a:pt x="0" y="434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7" name="Freeform 37"/>
          <p:cNvSpPr/>
          <p:nvPr/>
        </p:nvSpPr>
        <p:spPr>
          <a:xfrm>
            <a:off x="7039318" y="3976227"/>
            <a:ext cx="873760" cy="714895"/>
          </a:xfrm>
          <a:custGeom>
            <a:avLst/>
            <a:gdLst/>
            <a:ahLst/>
            <a:cxnLst/>
            <a:rect l="l" t="t" r="r" b="b"/>
            <a:pathLst>
              <a:path w="873760" h="714895">
                <a:moveTo>
                  <a:pt x="0" y="0"/>
                </a:moveTo>
                <a:lnTo>
                  <a:pt x="873761" y="0"/>
                </a:lnTo>
                <a:lnTo>
                  <a:pt x="873761" y="714895"/>
                </a:lnTo>
                <a:lnTo>
                  <a:pt x="0" y="714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8" name="Freeform 38"/>
          <p:cNvSpPr/>
          <p:nvPr/>
        </p:nvSpPr>
        <p:spPr>
          <a:xfrm>
            <a:off x="13846463" y="3821845"/>
            <a:ext cx="845041" cy="907759"/>
          </a:xfrm>
          <a:custGeom>
            <a:avLst/>
            <a:gdLst/>
            <a:ahLst/>
            <a:cxnLst/>
            <a:rect l="l" t="t" r="r" b="b"/>
            <a:pathLst>
              <a:path w="845041" h="907759">
                <a:moveTo>
                  <a:pt x="0" y="0"/>
                </a:moveTo>
                <a:lnTo>
                  <a:pt x="845042" y="0"/>
                </a:lnTo>
                <a:lnTo>
                  <a:pt x="845042" y="907759"/>
                </a:lnTo>
                <a:lnTo>
                  <a:pt x="0" y="907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9" name="Freeform 39"/>
          <p:cNvSpPr/>
          <p:nvPr/>
        </p:nvSpPr>
        <p:spPr>
          <a:xfrm>
            <a:off x="10444319" y="5646134"/>
            <a:ext cx="817729" cy="776099"/>
          </a:xfrm>
          <a:custGeom>
            <a:avLst/>
            <a:gdLst/>
            <a:ahLst/>
            <a:cxnLst/>
            <a:rect l="l" t="t" r="r" b="b"/>
            <a:pathLst>
              <a:path w="817729" h="776099">
                <a:moveTo>
                  <a:pt x="0" y="0"/>
                </a:moveTo>
                <a:lnTo>
                  <a:pt x="817728" y="0"/>
                </a:lnTo>
                <a:lnTo>
                  <a:pt x="817728" y="776099"/>
                </a:lnTo>
                <a:lnTo>
                  <a:pt x="0" y="7760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0" name="Freeform 40"/>
          <p:cNvSpPr/>
          <p:nvPr/>
        </p:nvSpPr>
        <p:spPr>
          <a:xfrm>
            <a:off x="3589982" y="5636888"/>
            <a:ext cx="790256" cy="794590"/>
          </a:xfrm>
          <a:custGeom>
            <a:avLst/>
            <a:gdLst/>
            <a:ahLst/>
            <a:cxnLst/>
            <a:rect l="l" t="t" r="r" b="b"/>
            <a:pathLst>
              <a:path w="790256" h="794590">
                <a:moveTo>
                  <a:pt x="0" y="0"/>
                </a:moveTo>
                <a:lnTo>
                  <a:pt x="790256" y="0"/>
                </a:lnTo>
                <a:lnTo>
                  <a:pt x="790256" y="794591"/>
                </a:lnTo>
                <a:lnTo>
                  <a:pt x="0" y="794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1" name="TextBox 41"/>
          <p:cNvSpPr txBox="1"/>
          <p:nvPr/>
        </p:nvSpPr>
        <p:spPr>
          <a:xfrm>
            <a:off x="1509915" y="3081259"/>
            <a:ext cx="1597263" cy="36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b="1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Doprava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729137" y="4590925"/>
            <a:ext cx="1970306" cy="1101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b="1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Technická infrastruktura, inženýrské sítě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404554" y="2998821"/>
            <a:ext cx="1597263" cy="73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b="1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Školství a vzdělávání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709405" y="4696815"/>
            <a:ext cx="1783785" cy="73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b="1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Ubytování a bydlení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11266" y="3663315"/>
            <a:ext cx="2066015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45 projektů z toho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Moravský Krumlov 20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596294" y="5986559"/>
            <a:ext cx="2294449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37 projektů z toho 17 z Ivančic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293982" y="3927217"/>
            <a:ext cx="1970306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33 projektů z toho 14 Moravský Krumlov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665598" y="5647003"/>
            <a:ext cx="1970306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16 projektů z toho 9 Rosice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048901" y="3238974"/>
            <a:ext cx="1886349" cy="36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b="1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Zdravotnictví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083039" y="3980535"/>
            <a:ext cx="2066015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26 projektů z toho shodně 7 Ivančice a Znojmo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01361" y="1594355"/>
            <a:ext cx="4786639" cy="8692645"/>
            <a:chOff x="0" y="0"/>
            <a:chExt cx="6466209" cy="13732929"/>
          </a:xfrm>
        </p:grpSpPr>
        <p:sp>
          <p:nvSpPr>
            <p:cNvPr id="3" name="Freeform 3"/>
            <p:cNvSpPr/>
            <p:nvPr/>
          </p:nvSpPr>
          <p:spPr>
            <a:xfrm>
              <a:off x="16323" y="16870"/>
              <a:ext cx="6433502" cy="13699099"/>
            </a:xfrm>
            <a:custGeom>
              <a:avLst/>
              <a:gdLst/>
              <a:ahLst/>
              <a:cxnLst/>
              <a:rect l="l" t="t" r="r" b="b"/>
              <a:pathLst>
                <a:path w="6433502" h="13699099">
                  <a:moveTo>
                    <a:pt x="0" y="0"/>
                  </a:moveTo>
                  <a:lnTo>
                    <a:pt x="6433502" y="0"/>
                  </a:lnTo>
                  <a:lnTo>
                    <a:pt x="6433502" y="13699099"/>
                  </a:lnTo>
                  <a:lnTo>
                    <a:pt x="0" y="13699099"/>
                  </a:lnTo>
                  <a:close/>
                </a:path>
              </a:pathLst>
            </a:custGeom>
            <a:solidFill>
              <a:srgbClr val="FB527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466148" cy="13732841"/>
            </a:xfrm>
            <a:custGeom>
              <a:avLst/>
              <a:gdLst/>
              <a:ahLst/>
              <a:cxnLst/>
              <a:rect l="l" t="t" r="r" b="b"/>
              <a:pathLst>
                <a:path w="6466148" h="13732841">
                  <a:moveTo>
                    <a:pt x="16323" y="0"/>
                  </a:moveTo>
                  <a:lnTo>
                    <a:pt x="6449825" y="0"/>
                  </a:lnTo>
                  <a:cubicBezTo>
                    <a:pt x="6458907" y="0"/>
                    <a:pt x="6466148" y="7611"/>
                    <a:pt x="6466148" y="16870"/>
                  </a:cubicBezTo>
                  <a:lnTo>
                    <a:pt x="6466148" y="13715969"/>
                  </a:lnTo>
                  <a:cubicBezTo>
                    <a:pt x="6466148" y="13725358"/>
                    <a:pt x="6458784" y="13732841"/>
                    <a:pt x="6449825" y="13732841"/>
                  </a:cubicBezTo>
                  <a:lnTo>
                    <a:pt x="16323" y="13732841"/>
                  </a:lnTo>
                  <a:cubicBezTo>
                    <a:pt x="7241" y="13732841"/>
                    <a:pt x="0" y="13725230"/>
                    <a:pt x="0" y="13715969"/>
                  </a:cubicBezTo>
                  <a:lnTo>
                    <a:pt x="0" y="16870"/>
                  </a:lnTo>
                  <a:cubicBezTo>
                    <a:pt x="0" y="7611"/>
                    <a:pt x="7364" y="0"/>
                    <a:pt x="16323" y="0"/>
                  </a:cubicBezTo>
                  <a:moveTo>
                    <a:pt x="16323" y="33867"/>
                  </a:moveTo>
                  <a:lnTo>
                    <a:pt x="16323" y="16870"/>
                  </a:lnTo>
                  <a:lnTo>
                    <a:pt x="32769" y="16870"/>
                  </a:lnTo>
                  <a:lnTo>
                    <a:pt x="32769" y="13715969"/>
                  </a:lnTo>
                  <a:lnTo>
                    <a:pt x="16323" y="13715969"/>
                  </a:lnTo>
                  <a:lnTo>
                    <a:pt x="16323" y="13699100"/>
                  </a:lnTo>
                  <a:lnTo>
                    <a:pt x="6449825" y="13699100"/>
                  </a:lnTo>
                  <a:lnTo>
                    <a:pt x="6449825" y="13715969"/>
                  </a:lnTo>
                  <a:lnTo>
                    <a:pt x="6433502" y="13715969"/>
                  </a:lnTo>
                  <a:lnTo>
                    <a:pt x="6433502" y="16870"/>
                  </a:lnTo>
                  <a:lnTo>
                    <a:pt x="6449825" y="16870"/>
                  </a:lnTo>
                  <a:lnTo>
                    <a:pt x="6449825" y="33867"/>
                  </a:lnTo>
                  <a:lnTo>
                    <a:pt x="16323" y="33867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88155" y="1692672"/>
            <a:ext cx="4585873" cy="8480028"/>
            <a:chOff x="0" y="0"/>
            <a:chExt cx="6114498" cy="11459105"/>
          </a:xfrm>
        </p:grpSpPr>
        <p:sp>
          <p:nvSpPr>
            <p:cNvPr id="6" name="Freeform 6"/>
            <p:cNvSpPr/>
            <p:nvPr/>
          </p:nvSpPr>
          <p:spPr>
            <a:xfrm>
              <a:off x="16257" y="14526"/>
              <a:ext cx="6081885" cy="11430029"/>
            </a:xfrm>
            <a:custGeom>
              <a:avLst/>
              <a:gdLst/>
              <a:ahLst/>
              <a:cxnLst/>
              <a:rect l="l" t="t" r="r" b="b"/>
              <a:pathLst>
                <a:path w="6081885" h="11430029">
                  <a:moveTo>
                    <a:pt x="0" y="0"/>
                  </a:moveTo>
                  <a:lnTo>
                    <a:pt x="6081886" y="0"/>
                  </a:lnTo>
                  <a:lnTo>
                    <a:pt x="6081886" y="11430030"/>
                  </a:lnTo>
                  <a:lnTo>
                    <a:pt x="0" y="1143003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114400" cy="11459082"/>
            </a:xfrm>
            <a:custGeom>
              <a:avLst/>
              <a:gdLst/>
              <a:ahLst/>
              <a:cxnLst/>
              <a:rect l="l" t="t" r="r" b="b"/>
              <a:pathLst>
                <a:path w="6114400" h="11459082">
                  <a:moveTo>
                    <a:pt x="16257" y="0"/>
                  </a:moveTo>
                  <a:lnTo>
                    <a:pt x="6098143" y="0"/>
                  </a:lnTo>
                  <a:cubicBezTo>
                    <a:pt x="6107188" y="0"/>
                    <a:pt x="6114400" y="6553"/>
                    <a:pt x="6114400" y="14526"/>
                  </a:cubicBezTo>
                  <a:lnTo>
                    <a:pt x="6114400" y="11444556"/>
                  </a:lnTo>
                  <a:cubicBezTo>
                    <a:pt x="6114400" y="11452638"/>
                    <a:pt x="6107066" y="11459082"/>
                    <a:pt x="6098143" y="11459082"/>
                  </a:cubicBezTo>
                  <a:lnTo>
                    <a:pt x="16257" y="11459082"/>
                  </a:lnTo>
                  <a:cubicBezTo>
                    <a:pt x="7212" y="11459082"/>
                    <a:pt x="0" y="11452529"/>
                    <a:pt x="0" y="11444556"/>
                  </a:cubicBezTo>
                  <a:lnTo>
                    <a:pt x="0" y="14526"/>
                  </a:lnTo>
                  <a:cubicBezTo>
                    <a:pt x="0" y="6553"/>
                    <a:pt x="7334" y="0"/>
                    <a:pt x="16257" y="0"/>
                  </a:cubicBezTo>
                  <a:moveTo>
                    <a:pt x="16257" y="29162"/>
                  </a:moveTo>
                  <a:lnTo>
                    <a:pt x="16257" y="14526"/>
                  </a:lnTo>
                  <a:lnTo>
                    <a:pt x="32637" y="14526"/>
                  </a:lnTo>
                  <a:lnTo>
                    <a:pt x="32637" y="11444556"/>
                  </a:lnTo>
                  <a:lnTo>
                    <a:pt x="16257" y="11444556"/>
                  </a:lnTo>
                  <a:lnTo>
                    <a:pt x="16257" y="11430029"/>
                  </a:lnTo>
                  <a:lnTo>
                    <a:pt x="6098143" y="11430029"/>
                  </a:lnTo>
                  <a:lnTo>
                    <a:pt x="6098143" y="11444556"/>
                  </a:lnTo>
                  <a:lnTo>
                    <a:pt x="6081885" y="11444556"/>
                  </a:lnTo>
                  <a:lnTo>
                    <a:pt x="6081885" y="14526"/>
                  </a:lnTo>
                  <a:lnTo>
                    <a:pt x="6098143" y="14526"/>
                  </a:lnTo>
                  <a:lnTo>
                    <a:pt x="6098143" y="29162"/>
                  </a:lnTo>
                  <a:lnTo>
                    <a:pt x="16257" y="29162"/>
                  </a:lnTo>
                  <a:close/>
                </a:path>
              </a:pathLst>
            </a:custGeom>
            <a:solidFill>
              <a:srgbClr val="1C334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94693" y="2599531"/>
            <a:ext cx="92869" cy="647700"/>
            <a:chOff x="0" y="0"/>
            <a:chExt cx="123825" cy="863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825" cy="863600"/>
            </a:xfrm>
            <a:custGeom>
              <a:avLst/>
              <a:gdLst/>
              <a:ahLst/>
              <a:cxnLst/>
              <a:rect l="l" t="t" r="r" b="b"/>
              <a:pathLst>
                <a:path w="123825" h="863600">
                  <a:moveTo>
                    <a:pt x="0" y="0"/>
                  </a:moveTo>
                  <a:lnTo>
                    <a:pt x="123825" y="0"/>
                  </a:lnTo>
                  <a:lnTo>
                    <a:pt x="123825" y="863600"/>
                  </a:lnTo>
                  <a:lnTo>
                    <a:pt x="0" y="863600"/>
                  </a:lnTo>
                  <a:close/>
                </a:path>
              </a:pathLst>
            </a:custGeom>
            <a:solidFill>
              <a:srgbClr val="FB527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99576" y="1853743"/>
            <a:ext cx="11271028" cy="185686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4320"/>
              </a:lnSpc>
            </a:pP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Podpora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aktivit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řešení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územních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dopadů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stavby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Jaderné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elektrárny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Dukovany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v 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dotčeném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území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Jihomoravského kraje 2026–2027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22604" y="1925475"/>
            <a:ext cx="4407170" cy="368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3"/>
              </a:lnSpc>
            </a:pPr>
            <a:r>
              <a:rPr lang="en-US" sz="268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Příjem žádostí</a:t>
            </a:r>
          </a:p>
          <a:p>
            <a:pPr algn="ctr">
              <a:lnSpc>
                <a:spcPts val="3223"/>
              </a:lnSpc>
            </a:pPr>
            <a:r>
              <a:rPr lang="en-US" sz="26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09.02.2026 – 26.06.2026</a:t>
            </a:r>
          </a:p>
          <a:p>
            <a:pPr algn="ctr">
              <a:lnSpc>
                <a:spcPts val="3223"/>
              </a:lnSpc>
            </a:pPr>
            <a:endParaRPr lang="en-US" sz="268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3223"/>
              </a:lnSpc>
            </a:pPr>
            <a:r>
              <a:rPr lang="en-US" sz="268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Výše dotace</a:t>
            </a:r>
          </a:p>
          <a:p>
            <a:pPr algn="ctr">
              <a:lnSpc>
                <a:spcPts val="3223"/>
              </a:lnSpc>
            </a:pPr>
            <a:r>
              <a:rPr lang="en-US" sz="26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min. 25 000 Kč</a:t>
            </a:r>
          </a:p>
          <a:p>
            <a:pPr algn="ctr">
              <a:lnSpc>
                <a:spcPts val="3223"/>
              </a:lnSpc>
            </a:pPr>
            <a:r>
              <a:rPr lang="en-US" sz="26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max. 150 000 Kč u DT1</a:t>
            </a:r>
          </a:p>
          <a:p>
            <a:pPr algn="ctr">
              <a:lnSpc>
                <a:spcPts val="3223"/>
              </a:lnSpc>
            </a:pPr>
            <a:r>
              <a:rPr lang="en-US" sz="26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max. 300 000 Kč u DT2</a:t>
            </a:r>
          </a:p>
          <a:p>
            <a:pPr algn="ctr">
              <a:lnSpc>
                <a:spcPts val="3223"/>
              </a:lnSpc>
            </a:pPr>
            <a:r>
              <a:rPr lang="en-US" sz="26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max. 400 000 Kč u DT3 </a:t>
            </a:r>
          </a:p>
          <a:p>
            <a:pPr algn="ctr">
              <a:lnSpc>
                <a:spcPts val="3223"/>
              </a:lnSpc>
            </a:pPr>
            <a:endParaRPr lang="en-US" sz="268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Freeform 14" descr="Žárovka a ozubené kolečko obrys"/>
          <p:cNvSpPr/>
          <p:nvPr/>
        </p:nvSpPr>
        <p:spPr>
          <a:xfrm>
            <a:off x="952347" y="3003286"/>
            <a:ext cx="993248" cy="993248"/>
          </a:xfrm>
          <a:custGeom>
            <a:avLst/>
            <a:gdLst/>
            <a:ahLst/>
            <a:cxnLst/>
            <a:rect l="l" t="t" r="r" b="b"/>
            <a:pathLst>
              <a:path w="993248" h="993248">
                <a:moveTo>
                  <a:pt x="0" y="0"/>
                </a:moveTo>
                <a:lnTo>
                  <a:pt x="993248" y="0"/>
                </a:lnTo>
                <a:lnTo>
                  <a:pt x="993248" y="993248"/>
                </a:lnTo>
                <a:lnTo>
                  <a:pt x="0" y="99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295951" y="3710603"/>
            <a:ext cx="1243257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60"/>
              </a:lnSpc>
            </a:pP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Cílem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programu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je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podpora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projektové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přípravy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v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dotčeném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území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JMK a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doplnění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národního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kompenzačního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nástroje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pro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řešení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dopadů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55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stavby</a:t>
            </a:r>
            <a:r>
              <a:rPr lang="en-US" sz="255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EDU.</a:t>
            </a:r>
          </a:p>
        </p:txBody>
      </p:sp>
      <p:sp>
        <p:nvSpPr>
          <p:cNvPr id="16" name="Freeform 16" descr="Elektrárna obrys"/>
          <p:cNvSpPr/>
          <p:nvPr/>
        </p:nvSpPr>
        <p:spPr>
          <a:xfrm>
            <a:off x="158905" y="1944525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7" name="Group 17"/>
          <p:cNvGrpSpPr/>
          <p:nvPr/>
        </p:nvGrpSpPr>
        <p:grpSpPr>
          <a:xfrm>
            <a:off x="2003586" y="6308705"/>
            <a:ext cx="92869" cy="647700"/>
            <a:chOff x="0" y="0"/>
            <a:chExt cx="123826" cy="863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3825" cy="863600"/>
            </a:xfrm>
            <a:custGeom>
              <a:avLst/>
              <a:gdLst/>
              <a:ahLst/>
              <a:cxnLst/>
              <a:rect l="l" t="t" r="r" b="b"/>
              <a:pathLst>
                <a:path w="123825" h="863600">
                  <a:moveTo>
                    <a:pt x="0" y="0"/>
                  </a:moveTo>
                  <a:lnTo>
                    <a:pt x="123825" y="0"/>
                  </a:lnTo>
                  <a:lnTo>
                    <a:pt x="123825" y="863600"/>
                  </a:lnTo>
                  <a:lnTo>
                    <a:pt x="0" y="863600"/>
                  </a:lnTo>
                  <a:close/>
                </a:path>
              </a:pathLst>
            </a:custGeom>
            <a:solidFill>
              <a:srgbClr val="FB527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Freeform 19" descr="Žárovka a ozubené kolečko obrys"/>
          <p:cNvSpPr/>
          <p:nvPr/>
        </p:nvSpPr>
        <p:spPr>
          <a:xfrm>
            <a:off x="1010335" y="7072448"/>
            <a:ext cx="993251" cy="993250"/>
          </a:xfrm>
          <a:custGeom>
            <a:avLst/>
            <a:gdLst/>
            <a:ahLst/>
            <a:cxnLst/>
            <a:rect l="l" t="t" r="r" b="b"/>
            <a:pathLst>
              <a:path w="993251" h="993250">
                <a:moveTo>
                  <a:pt x="0" y="0"/>
                </a:moveTo>
                <a:lnTo>
                  <a:pt x="993251" y="0"/>
                </a:lnTo>
                <a:lnTo>
                  <a:pt x="993251" y="993251"/>
                </a:lnTo>
                <a:lnTo>
                  <a:pt x="0" y="993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0" name="Group 20"/>
          <p:cNvGrpSpPr/>
          <p:nvPr/>
        </p:nvGrpSpPr>
        <p:grpSpPr>
          <a:xfrm>
            <a:off x="2170563" y="5691175"/>
            <a:ext cx="10864072" cy="1800494"/>
            <a:chOff x="0" y="0"/>
            <a:chExt cx="14485430" cy="240065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485431" cy="2400658"/>
            </a:xfrm>
            <a:custGeom>
              <a:avLst/>
              <a:gdLst/>
              <a:ahLst/>
              <a:cxnLst/>
              <a:rect l="l" t="t" r="r" b="b"/>
              <a:pathLst>
                <a:path w="14485431" h="2400658">
                  <a:moveTo>
                    <a:pt x="0" y="0"/>
                  </a:moveTo>
                  <a:lnTo>
                    <a:pt x="14485431" y="0"/>
                  </a:lnTo>
                  <a:lnTo>
                    <a:pt x="14485431" y="2400658"/>
                  </a:lnTo>
                  <a:lnTo>
                    <a:pt x="0" y="2400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4485430" cy="24292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320"/>
                </a:lnSpc>
              </a:pPr>
              <a:r>
                <a:rPr lang="en-US" sz="3600" b="1">
                  <a:solidFill>
                    <a:srgbClr val="1D34F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Dotační program Podpora bydlení a podnikání na vybraných rozvojově znevýhodněných územích Jihomoravského kraje 2026–2027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8905" y="5747012"/>
            <a:ext cx="1542333" cy="1688817"/>
            <a:chOff x="0" y="0"/>
            <a:chExt cx="2056444" cy="2251756"/>
          </a:xfrm>
        </p:grpSpPr>
        <p:sp>
          <p:nvSpPr>
            <p:cNvPr id="24" name="Freeform 24" descr="Obsah obrázku čtverec, Obdélník, umění, vzor  Popis se vygeneroval automaticky."/>
            <p:cNvSpPr/>
            <p:nvPr/>
          </p:nvSpPr>
          <p:spPr>
            <a:xfrm>
              <a:off x="0" y="0"/>
              <a:ext cx="2056384" cy="2251710"/>
            </a:xfrm>
            <a:custGeom>
              <a:avLst/>
              <a:gdLst/>
              <a:ahLst/>
              <a:cxnLst/>
              <a:rect l="l" t="t" r="r" b="b"/>
              <a:pathLst>
                <a:path w="2056384" h="2251710">
                  <a:moveTo>
                    <a:pt x="0" y="0"/>
                  </a:moveTo>
                  <a:lnTo>
                    <a:pt x="2056384" y="0"/>
                  </a:lnTo>
                  <a:lnTo>
                    <a:pt x="2056384" y="2251710"/>
                  </a:lnTo>
                  <a:lnTo>
                    <a:pt x="0" y="2251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924" r="-4927" b="-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280460" y="5901989"/>
            <a:ext cx="5312340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Příjem</a:t>
            </a:r>
            <a:r>
              <a:rPr lang="en-US" sz="27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žádostí</a:t>
            </a:r>
            <a:endParaRPr lang="en-US" sz="27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09.02.2026 – 26.06.2026</a:t>
            </a:r>
          </a:p>
          <a:p>
            <a:pPr algn="ctr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3240"/>
              </a:lnSpc>
            </a:pPr>
            <a:r>
              <a:rPr lang="en-US" sz="27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Výše</a:t>
            </a:r>
            <a:r>
              <a:rPr lang="en-US" sz="27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dotace</a:t>
            </a:r>
            <a:endParaRPr lang="en-US" sz="27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max. 1 000 000 </a:t>
            </a:r>
            <a:r>
              <a:rPr lang="en-US" sz="27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Kč</a:t>
            </a:r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 DT1 </a:t>
            </a:r>
          </a:p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max. 1 250 000 </a:t>
            </a:r>
            <a:r>
              <a:rPr lang="en-US" sz="27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Kč</a:t>
            </a:r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 DT2</a:t>
            </a:r>
          </a:p>
          <a:p>
            <a:pPr algn="ctr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3240"/>
              </a:lnSpc>
            </a:pPr>
            <a:r>
              <a:rPr lang="en-US" sz="27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Kontaktní</a:t>
            </a:r>
            <a:r>
              <a:rPr lang="en-US" sz="27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osoba</a:t>
            </a:r>
            <a:endParaRPr lang="en-US" sz="27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Martina </a:t>
            </a:r>
            <a:r>
              <a:rPr lang="en-US" sz="27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Páčová</a:t>
            </a:r>
            <a:r>
              <a:rPr lang="en-US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>
              <a:lnSpc>
                <a:spcPts val="3240"/>
              </a:lnSpc>
            </a:pPr>
            <a:r>
              <a:rPr lang="en-US" sz="27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 tooltip="mailto:pacova.martina@jmk.cz"/>
              </a:rPr>
              <a:t>pacova.martina@jmk.cz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5951" y="7550023"/>
            <a:ext cx="12625100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Cílem programu je podpora bydlení a kombinace bydlení a podnikání prostřednictvím rozvoje technické infrastruktury, místních komunikací a úprav objektů.</a:t>
            </a:r>
          </a:p>
        </p:txBody>
      </p:sp>
      <p:sp>
        <p:nvSpPr>
          <p:cNvPr id="27" name="AutoShape 27"/>
          <p:cNvSpPr/>
          <p:nvPr/>
        </p:nvSpPr>
        <p:spPr>
          <a:xfrm>
            <a:off x="13501360" y="5672125"/>
            <a:ext cx="467266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28" name="Group 28"/>
          <p:cNvGrpSpPr/>
          <p:nvPr/>
        </p:nvGrpSpPr>
        <p:grpSpPr>
          <a:xfrm>
            <a:off x="227076" y="378462"/>
            <a:ext cx="17372318" cy="1112075"/>
            <a:chOff x="0" y="0"/>
            <a:chExt cx="23163090" cy="148276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163090" cy="1482767"/>
            </a:xfrm>
            <a:custGeom>
              <a:avLst/>
              <a:gdLst/>
              <a:ahLst/>
              <a:cxnLst/>
              <a:rect l="l" t="t" r="r" b="b"/>
              <a:pathLst>
                <a:path w="23163090" h="1482767">
                  <a:moveTo>
                    <a:pt x="0" y="0"/>
                  </a:moveTo>
                  <a:lnTo>
                    <a:pt x="23163090" y="0"/>
                  </a:lnTo>
                  <a:lnTo>
                    <a:pt x="23163090" y="1482767"/>
                  </a:lnTo>
                  <a:lnTo>
                    <a:pt x="0" y="14827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8575"/>
              <a:ext cx="23163090" cy="14541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Dotační programy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14137" y="1196064"/>
            <a:ext cx="92869" cy="647700"/>
            <a:chOff x="0" y="0"/>
            <a:chExt cx="123825" cy="86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825" cy="863600"/>
            </a:xfrm>
            <a:custGeom>
              <a:avLst/>
              <a:gdLst/>
              <a:ahLst/>
              <a:cxnLst/>
              <a:rect l="l" t="t" r="r" b="b"/>
              <a:pathLst>
                <a:path w="123825" h="863600">
                  <a:moveTo>
                    <a:pt x="0" y="0"/>
                  </a:moveTo>
                  <a:lnTo>
                    <a:pt x="123825" y="0"/>
                  </a:lnTo>
                  <a:lnTo>
                    <a:pt x="123825" y="863600"/>
                  </a:lnTo>
                  <a:lnTo>
                    <a:pt x="0" y="863600"/>
                  </a:lnTo>
                  <a:close/>
                </a:path>
              </a:pathLst>
            </a:custGeom>
            <a:solidFill>
              <a:srgbClr val="FB527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07006" y="929668"/>
            <a:ext cx="15634392" cy="126793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4320"/>
              </a:lnSpc>
            </a:pP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Podpora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aktivit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řešení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územních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dopadů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stavby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Jaderné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elektrárny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Dukovany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v 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dotčeném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600" b="1" dirty="0" err="1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území</a:t>
            </a:r>
            <a:r>
              <a:rPr lang="en-US" sz="3600" b="1" dirty="0">
                <a:solidFill>
                  <a:srgbClr val="1D34FE"/>
                </a:solidFill>
                <a:latin typeface="Arial Bold"/>
                <a:ea typeface="Arial Bold"/>
                <a:cs typeface="Arial Bold"/>
                <a:sym typeface="Arial Bold"/>
              </a:rPr>
              <a:t> Jihomoravského kraje 2026–2027</a:t>
            </a:r>
          </a:p>
        </p:txBody>
      </p:sp>
      <p:sp>
        <p:nvSpPr>
          <p:cNvPr id="7" name="Freeform 7" descr="Žárovka a ozubené kolečko obrys"/>
          <p:cNvSpPr/>
          <p:nvPr/>
        </p:nvSpPr>
        <p:spPr>
          <a:xfrm>
            <a:off x="1071791" y="1599819"/>
            <a:ext cx="993248" cy="993248"/>
          </a:xfrm>
          <a:custGeom>
            <a:avLst/>
            <a:gdLst/>
            <a:ahLst/>
            <a:cxnLst/>
            <a:rect l="l" t="t" r="r" b="b"/>
            <a:pathLst>
              <a:path w="993248" h="993248">
                <a:moveTo>
                  <a:pt x="0" y="0"/>
                </a:moveTo>
                <a:lnTo>
                  <a:pt x="993248" y="0"/>
                </a:lnTo>
                <a:lnTo>
                  <a:pt x="993248" y="993248"/>
                </a:lnTo>
                <a:lnTo>
                  <a:pt x="0" y="99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 descr="Elektrárna obrys"/>
          <p:cNvSpPr/>
          <p:nvPr/>
        </p:nvSpPr>
        <p:spPr>
          <a:xfrm>
            <a:off x="278349" y="541058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0" y="2036597"/>
            <a:ext cx="10727531" cy="8117053"/>
          </a:xfrm>
          <a:custGeom>
            <a:avLst/>
            <a:gdLst/>
            <a:ahLst/>
            <a:cxnLst/>
            <a:rect l="l" t="t" r="r" b="b"/>
            <a:pathLst>
              <a:path w="10727531" h="8117053">
                <a:moveTo>
                  <a:pt x="0" y="0"/>
                </a:moveTo>
                <a:lnTo>
                  <a:pt x="10727531" y="0"/>
                </a:lnTo>
                <a:lnTo>
                  <a:pt x="10727531" y="8117053"/>
                </a:lnTo>
                <a:lnTo>
                  <a:pt x="0" y="8117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73" r="-347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0363200" y="2202361"/>
            <a:ext cx="7696200" cy="5830453"/>
          </a:xfrm>
          <a:custGeom>
            <a:avLst/>
            <a:gdLst/>
            <a:ahLst/>
            <a:cxnLst/>
            <a:rect l="l" t="t" r="r" b="b"/>
            <a:pathLst>
              <a:path w="7696200" h="5830453">
                <a:moveTo>
                  <a:pt x="0" y="0"/>
                </a:moveTo>
                <a:lnTo>
                  <a:pt x="7696200" y="0"/>
                </a:lnTo>
                <a:lnTo>
                  <a:pt x="7696200" y="5830452"/>
                </a:lnTo>
                <a:lnTo>
                  <a:pt x="0" y="5830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909" t="-18500" r="-40909" b="-16499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44019" y="1691908"/>
            <a:ext cx="5772094" cy="999179"/>
            <a:chOff x="0" y="0"/>
            <a:chExt cx="7696126" cy="13322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96126" cy="1332238"/>
            </a:xfrm>
            <a:custGeom>
              <a:avLst/>
              <a:gdLst/>
              <a:ahLst/>
              <a:cxnLst/>
              <a:rect l="l" t="t" r="r" b="b"/>
              <a:pathLst>
                <a:path w="7696126" h="1332238">
                  <a:moveTo>
                    <a:pt x="0" y="0"/>
                  </a:moveTo>
                  <a:lnTo>
                    <a:pt x="7696126" y="0"/>
                  </a:lnTo>
                  <a:lnTo>
                    <a:pt x="7696126" y="1332238"/>
                  </a:lnTo>
                  <a:lnTo>
                    <a:pt x="0" y="1332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7696126" cy="13036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Dotčená území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1695" y="4415000"/>
            <a:ext cx="13249439" cy="5984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 b="1">
                <a:solidFill>
                  <a:srgbClr val="FF5172"/>
                </a:solidFill>
                <a:latin typeface="Arial Bold"/>
                <a:ea typeface="Arial Bold"/>
                <a:cs typeface="Arial Bold"/>
                <a:sym typeface="Arial Bold"/>
              </a:rPr>
              <a:t>   </a:t>
            </a: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592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879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879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879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2879"/>
              </a:lnSpc>
            </a:pPr>
            <a:endParaRPr lang="en-US" sz="2400" b="1">
              <a:solidFill>
                <a:srgbClr val="FF5172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5459" y="3415356"/>
            <a:ext cx="16217084" cy="55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 b="1">
                <a:solidFill>
                  <a:srgbClr val="1D34FD"/>
                </a:solidFill>
                <a:latin typeface="Arial Bold"/>
                <a:ea typeface="Arial Bold"/>
                <a:cs typeface="Arial Bold"/>
                <a:sym typeface="Arial Bold"/>
              </a:rPr>
              <a:t>ORP Ivančice</a:t>
            </a: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 b="1">
                <a:solidFill>
                  <a:srgbClr val="1D34FD"/>
                </a:solidFill>
                <a:latin typeface="Arial Bold"/>
                <a:ea typeface="Arial Bold"/>
                <a:cs typeface="Arial Bold"/>
                <a:sym typeface="Arial Bold"/>
              </a:rPr>
              <a:t>ORP Moravský Krumlov</a:t>
            </a: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 b="1">
                <a:solidFill>
                  <a:srgbClr val="1D34FD"/>
                </a:solidFill>
                <a:latin typeface="Arial Bold"/>
                <a:ea typeface="Arial Bold"/>
                <a:cs typeface="Arial Bold"/>
                <a:sym typeface="Arial Bold"/>
              </a:rPr>
              <a:t>ORP Znojmo</a:t>
            </a: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 b="1">
                <a:solidFill>
                  <a:srgbClr val="1D34FD"/>
                </a:solidFill>
                <a:latin typeface="Arial Bold"/>
                <a:ea typeface="Arial Bold"/>
                <a:cs typeface="Arial Bold"/>
                <a:sym typeface="Arial Bold"/>
              </a:rPr>
              <a:t>ORP Pohořelice</a:t>
            </a:r>
          </a:p>
          <a:p>
            <a:pPr marL="488632" lvl="1" indent="-244316" algn="l">
              <a:lnSpc>
                <a:spcPts val="2916"/>
              </a:lnSpc>
              <a:buFont typeface="Arial"/>
              <a:buChar char="•"/>
            </a:pPr>
            <a:r>
              <a:rPr lang="en-US" sz="2700" b="1">
                <a:solidFill>
                  <a:srgbClr val="1D34FD"/>
                </a:solidFill>
                <a:latin typeface="Arial Bold"/>
                <a:ea typeface="Arial Bold"/>
                <a:cs typeface="Arial Bold"/>
                <a:sym typeface="Arial Bold"/>
              </a:rPr>
              <a:t>ORP Rosice</a:t>
            </a:r>
          </a:p>
          <a:p>
            <a:pPr marL="488632" lvl="1" indent="-244316" algn="l">
              <a:lnSpc>
                <a:spcPts val="2916"/>
              </a:lnSpc>
            </a:pPr>
            <a:endParaRPr lang="en-US" sz="27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893214" y="1408396"/>
            <a:ext cx="8726795" cy="6171215"/>
            <a:chOff x="0" y="0"/>
            <a:chExt cx="11635726" cy="82282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35740" cy="8228330"/>
            </a:xfrm>
            <a:custGeom>
              <a:avLst/>
              <a:gdLst/>
              <a:ahLst/>
              <a:cxnLst/>
              <a:rect l="l" t="t" r="r" b="b"/>
              <a:pathLst>
                <a:path w="11635740" h="8228330">
                  <a:moveTo>
                    <a:pt x="0" y="0"/>
                  </a:moveTo>
                  <a:lnTo>
                    <a:pt x="11635740" y="0"/>
                  </a:lnTo>
                  <a:lnTo>
                    <a:pt x="11635740" y="8228330"/>
                  </a:lnTo>
                  <a:lnTo>
                    <a:pt x="0" y="822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5040" y="836076"/>
            <a:ext cx="92869" cy="647700"/>
            <a:chOff x="0" y="0"/>
            <a:chExt cx="123826" cy="86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825" cy="863600"/>
            </a:xfrm>
            <a:custGeom>
              <a:avLst/>
              <a:gdLst/>
              <a:ahLst/>
              <a:cxnLst/>
              <a:rect l="l" t="t" r="r" b="b"/>
              <a:pathLst>
                <a:path w="123825" h="863600">
                  <a:moveTo>
                    <a:pt x="0" y="0"/>
                  </a:moveTo>
                  <a:lnTo>
                    <a:pt x="123825" y="0"/>
                  </a:lnTo>
                  <a:lnTo>
                    <a:pt x="123825" y="863600"/>
                  </a:lnTo>
                  <a:lnTo>
                    <a:pt x="0" y="863600"/>
                  </a:lnTo>
                  <a:close/>
                </a:path>
              </a:pathLst>
            </a:custGeom>
            <a:solidFill>
              <a:srgbClr val="FB527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 descr="Žárovka a ozubené kolečko obrys"/>
          <p:cNvSpPr/>
          <p:nvPr/>
        </p:nvSpPr>
        <p:spPr>
          <a:xfrm>
            <a:off x="1071789" y="1599819"/>
            <a:ext cx="993250" cy="993251"/>
          </a:xfrm>
          <a:custGeom>
            <a:avLst/>
            <a:gdLst/>
            <a:ahLst/>
            <a:cxnLst/>
            <a:rect l="l" t="t" r="r" b="b"/>
            <a:pathLst>
              <a:path w="993250" h="993251">
                <a:moveTo>
                  <a:pt x="0" y="0"/>
                </a:moveTo>
                <a:lnTo>
                  <a:pt x="993251" y="0"/>
                </a:lnTo>
                <a:lnTo>
                  <a:pt x="993251" y="993251"/>
                </a:lnTo>
                <a:lnTo>
                  <a:pt x="0" y="993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2181591" y="495544"/>
            <a:ext cx="15654585" cy="1246496"/>
            <a:chOff x="0" y="0"/>
            <a:chExt cx="20872780" cy="16619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872780" cy="1661994"/>
            </a:xfrm>
            <a:custGeom>
              <a:avLst/>
              <a:gdLst/>
              <a:ahLst/>
              <a:cxnLst/>
              <a:rect l="l" t="t" r="r" b="b"/>
              <a:pathLst>
                <a:path w="20872780" h="1661994">
                  <a:moveTo>
                    <a:pt x="0" y="0"/>
                  </a:moveTo>
                  <a:lnTo>
                    <a:pt x="20872780" y="0"/>
                  </a:lnTo>
                  <a:lnTo>
                    <a:pt x="20872780" y="1661994"/>
                  </a:lnTo>
                  <a:lnTo>
                    <a:pt x="0" y="16619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872780" cy="169056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320"/>
                </a:lnSpc>
              </a:pPr>
              <a:r>
                <a:rPr lang="en-US" sz="3600" b="1">
                  <a:solidFill>
                    <a:srgbClr val="1D34F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Dotační program Podpora bydlení a podnikání na vybraných rozvojově znevýhodněných územích Jihomoravského kraje 2026–2027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0359" y="274383"/>
            <a:ext cx="1542333" cy="1688817"/>
            <a:chOff x="0" y="0"/>
            <a:chExt cx="2056444" cy="2251756"/>
          </a:xfrm>
        </p:grpSpPr>
        <p:sp>
          <p:nvSpPr>
            <p:cNvPr id="9" name="Freeform 9" descr="Obsah obrázku čtverec, Obdélník, umění, vzor  Popis se vygeneroval automaticky."/>
            <p:cNvSpPr/>
            <p:nvPr/>
          </p:nvSpPr>
          <p:spPr>
            <a:xfrm>
              <a:off x="0" y="0"/>
              <a:ext cx="2056384" cy="2251710"/>
            </a:xfrm>
            <a:custGeom>
              <a:avLst/>
              <a:gdLst/>
              <a:ahLst/>
              <a:cxnLst/>
              <a:rect l="l" t="t" r="r" b="b"/>
              <a:pathLst>
                <a:path w="2056384" h="2251710">
                  <a:moveTo>
                    <a:pt x="0" y="0"/>
                  </a:moveTo>
                  <a:lnTo>
                    <a:pt x="2056384" y="0"/>
                  </a:lnTo>
                  <a:lnTo>
                    <a:pt x="2056384" y="2251710"/>
                  </a:lnTo>
                  <a:lnTo>
                    <a:pt x="0" y="2251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24" r="-4927" b="-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60849" y="1763308"/>
            <a:ext cx="12763410" cy="8358986"/>
            <a:chOff x="0" y="0"/>
            <a:chExt cx="17017880" cy="111453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17873" cy="11145266"/>
            </a:xfrm>
            <a:custGeom>
              <a:avLst/>
              <a:gdLst/>
              <a:ahLst/>
              <a:cxnLst/>
              <a:rect l="l" t="t" r="r" b="b"/>
              <a:pathLst>
                <a:path w="17017873" h="11145266">
                  <a:moveTo>
                    <a:pt x="0" y="0"/>
                  </a:moveTo>
                  <a:lnTo>
                    <a:pt x="17017873" y="0"/>
                  </a:lnTo>
                  <a:lnTo>
                    <a:pt x="17017873" y="11145266"/>
                  </a:lnTo>
                  <a:lnTo>
                    <a:pt x="0" y="11145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461" r="-2260" b="-48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902053" y="3942082"/>
            <a:ext cx="13249439" cy="88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 b="1">
                <a:solidFill>
                  <a:srgbClr val="FF5172"/>
                </a:solidFill>
                <a:latin typeface="Arial Bold"/>
                <a:ea typeface="Arial Bold"/>
                <a:cs typeface="Arial Bold"/>
                <a:sym typeface="Arial Bold"/>
              </a:rPr>
              <a:t>   </a:t>
            </a:r>
          </a:p>
          <a:p>
            <a:pPr algn="just">
              <a:lnSpc>
                <a:spcPts val="7128"/>
              </a:lnSpc>
            </a:pPr>
            <a:r>
              <a:rPr lang="en-US" sz="6600" b="1">
                <a:solidFill>
                  <a:srgbClr val="1D34FD"/>
                </a:solidFill>
                <a:latin typeface="Arial Bold"/>
                <a:ea typeface="Arial Bold"/>
                <a:cs typeface="Arial Bold"/>
                <a:sym typeface="Arial Bold"/>
              </a:rPr>
              <a:t>Děkujeme Vám za pozornost</a:t>
            </a: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7128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920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920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920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7920"/>
              </a:lnSpc>
            </a:pPr>
            <a:endParaRPr lang="en-US" sz="6600" b="1">
              <a:solidFill>
                <a:srgbClr val="1D34F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84258" y="308014"/>
            <a:ext cx="15959138" cy="1112075"/>
            <a:chOff x="0" y="0"/>
            <a:chExt cx="21278850" cy="14827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78850" cy="1482767"/>
            </a:xfrm>
            <a:custGeom>
              <a:avLst/>
              <a:gdLst/>
              <a:ahLst/>
              <a:cxnLst/>
              <a:rect l="l" t="t" r="r" b="b"/>
              <a:pathLst>
                <a:path w="21278850" h="1482767">
                  <a:moveTo>
                    <a:pt x="0" y="0"/>
                  </a:moveTo>
                  <a:lnTo>
                    <a:pt x="21278850" y="0"/>
                  </a:lnTo>
                  <a:lnTo>
                    <a:pt x="21278850" y="1482767"/>
                  </a:lnTo>
                  <a:lnTo>
                    <a:pt x="0" y="14827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1278850" cy="14541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Kde jsme v současné době?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4878" y="3878941"/>
            <a:ext cx="3314512" cy="2490014"/>
            <a:chOff x="0" y="0"/>
            <a:chExt cx="1071618" cy="8050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1618" cy="805049"/>
            </a:xfrm>
            <a:custGeom>
              <a:avLst/>
              <a:gdLst/>
              <a:ahLst/>
              <a:cxnLst/>
              <a:rect l="l" t="t" r="r" b="b"/>
              <a:pathLst>
                <a:path w="1071618" h="805049">
                  <a:moveTo>
                    <a:pt x="0" y="0"/>
                  </a:moveTo>
                  <a:lnTo>
                    <a:pt x="868418" y="0"/>
                  </a:lnTo>
                  <a:lnTo>
                    <a:pt x="1071618" y="402524"/>
                  </a:lnTo>
                  <a:lnTo>
                    <a:pt x="868418" y="805049"/>
                  </a:lnTo>
                  <a:lnTo>
                    <a:pt x="0" y="805049"/>
                  </a:lnTo>
                  <a:lnTo>
                    <a:pt x="203200" y="402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527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7800" y="-57150"/>
              <a:ext cx="817618" cy="86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47475" y="3878941"/>
            <a:ext cx="3366293" cy="2490014"/>
            <a:chOff x="0" y="0"/>
            <a:chExt cx="1088359" cy="8050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8359" cy="805049"/>
            </a:xfrm>
            <a:custGeom>
              <a:avLst/>
              <a:gdLst/>
              <a:ahLst/>
              <a:cxnLst/>
              <a:rect l="l" t="t" r="r" b="b"/>
              <a:pathLst>
                <a:path w="1088359" h="805049">
                  <a:moveTo>
                    <a:pt x="0" y="0"/>
                  </a:moveTo>
                  <a:lnTo>
                    <a:pt x="885159" y="0"/>
                  </a:lnTo>
                  <a:lnTo>
                    <a:pt x="1088359" y="402524"/>
                  </a:lnTo>
                  <a:lnTo>
                    <a:pt x="885159" y="805049"/>
                  </a:lnTo>
                  <a:lnTo>
                    <a:pt x="0" y="805049"/>
                  </a:lnTo>
                  <a:lnTo>
                    <a:pt x="203200" y="402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4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77800" y="-57150"/>
              <a:ext cx="834359" cy="86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66252" y="3878941"/>
            <a:ext cx="3284550" cy="2490014"/>
            <a:chOff x="0" y="0"/>
            <a:chExt cx="1061931" cy="8050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1931" cy="805049"/>
            </a:xfrm>
            <a:custGeom>
              <a:avLst/>
              <a:gdLst/>
              <a:ahLst/>
              <a:cxnLst/>
              <a:rect l="l" t="t" r="r" b="b"/>
              <a:pathLst>
                <a:path w="1061931" h="805049">
                  <a:moveTo>
                    <a:pt x="0" y="0"/>
                  </a:moveTo>
                  <a:lnTo>
                    <a:pt x="858731" y="0"/>
                  </a:lnTo>
                  <a:lnTo>
                    <a:pt x="1061931" y="402524"/>
                  </a:lnTo>
                  <a:lnTo>
                    <a:pt x="858731" y="805049"/>
                  </a:lnTo>
                  <a:lnTo>
                    <a:pt x="0" y="805049"/>
                  </a:lnTo>
                  <a:lnTo>
                    <a:pt x="203200" y="402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527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7800" y="-57150"/>
              <a:ext cx="807931" cy="86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28981" y="3878941"/>
            <a:ext cx="3256234" cy="2490014"/>
            <a:chOff x="0" y="0"/>
            <a:chExt cx="1052776" cy="8050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52776" cy="805049"/>
            </a:xfrm>
            <a:custGeom>
              <a:avLst/>
              <a:gdLst/>
              <a:ahLst/>
              <a:cxnLst/>
              <a:rect l="l" t="t" r="r" b="b"/>
              <a:pathLst>
                <a:path w="1052776" h="805049">
                  <a:moveTo>
                    <a:pt x="0" y="0"/>
                  </a:moveTo>
                  <a:lnTo>
                    <a:pt x="849576" y="0"/>
                  </a:lnTo>
                  <a:lnTo>
                    <a:pt x="1052776" y="402524"/>
                  </a:lnTo>
                  <a:lnTo>
                    <a:pt x="849576" y="805049"/>
                  </a:lnTo>
                  <a:lnTo>
                    <a:pt x="0" y="805049"/>
                  </a:lnTo>
                  <a:lnTo>
                    <a:pt x="203200" y="402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4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77800" y="-57150"/>
              <a:ext cx="798776" cy="86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530642" y="3878941"/>
            <a:ext cx="3280753" cy="2490014"/>
            <a:chOff x="0" y="0"/>
            <a:chExt cx="1060703" cy="8050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60703" cy="805049"/>
            </a:xfrm>
            <a:custGeom>
              <a:avLst/>
              <a:gdLst/>
              <a:ahLst/>
              <a:cxnLst/>
              <a:rect l="l" t="t" r="r" b="b"/>
              <a:pathLst>
                <a:path w="1060703" h="805049">
                  <a:moveTo>
                    <a:pt x="0" y="0"/>
                  </a:moveTo>
                  <a:lnTo>
                    <a:pt x="857503" y="0"/>
                  </a:lnTo>
                  <a:lnTo>
                    <a:pt x="1060703" y="402524"/>
                  </a:lnTo>
                  <a:lnTo>
                    <a:pt x="857503" y="805049"/>
                  </a:lnTo>
                  <a:lnTo>
                    <a:pt x="0" y="805049"/>
                  </a:lnTo>
                  <a:lnTo>
                    <a:pt x="203200" y="402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527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7800" y="-57150"/>
              <a:ext cx="806703" cy="86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44004" y="5741057"/>
            <a:ext cx="1255796" cy="125579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E"/>
            </a:solidFill>
            <a:ln w="95250" cap="sq">
              <a:solidFill>
                <a:srgbClr val="FCF7F6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80568" y="5741057"/>
            <a:ext cx="1255796" cy="125579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602724" y="3163769"/>
            <a:ext cx="1255796" cy="125579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93677" y="3089118"/>
            <a:ext cx="1255796" cy="125579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632890" y="5815883"/>
            <a:ext cx="1255796" cy="125579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1975412" y="6130502"/>
            <a:ext cx="582209" cy="630345"/>
          </a:xfrm>
          <a:custGeom>
            <a:avLst/>
            <a:gdLst/>
            <a:ahLst/>
            <a:cxnLst/>
            <a:rect l="l" t="t" r="r" b="b"/>
            <a:pathLst>
              <a:path w="582209" h="630345">
                <a:moveTo>
                  <a:pt x="0" y="0"/>
                </a:moveTo>
                <a:lnTo>
                  <a:pt x="582209" y="0"/>
                </a:lnTo>
                <a:lnTo>
                  <a:pt x="582209" y="630345"/>
                </a:lnTo>
                <a:lnTo>
                  <a:pt x="0" y="630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37" name="Freeform 37"/>
          <p:cNvSpPr/>
          <p:nvPr/>
        </p:nvSpPr>
        <p:spPr>
          <a:xfrm>
            <a:off x="3879012" y="3468826"/>
            <a:ext cx="703219" cy="645683"/>
          </a:xfrm>
          <a:custGeom>
            <a:avLst/>
            <a:gdLst/>
            <a:ahLst/>
            <a:cxnLst/>
            <a:rect l="l" t="t" r="r" b="b"/>
            <a:pathLst>
              <a:path w="703219" h="645683">
                <a:moveTo>
                  <a:pt x="0" y="0"/>
                </a:moveTo>
                <a:lnTo>
                  <a:pt x="703219" y="0"/>
                </a:lnTo>
                <a:lnTo>
                  <a:pt x="703219" y="645682"/>
                </a:lnTo>
                <a:lnTo>
                  <a:pt x="0" y="645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38" name="Freeform 38"/>
          <p:cNvSpPr/>
          <p:nvPr/>
        </p:nvSpPr>
        <p:spPr>
          <a:xfrm>
            <a:off x="7307001" y="6037892"/>
            <a:ext cx="602930" cy="582101"/>
          </a:xfrm>
          <a:custGeom>
            <a:avLst/>
            <a:gdLst/>
            <a:ahLst/>
            <a:cxnLst/>
            <a:rect l="l" t="t" r="r" b="b"/>
            <a:pathLst>
              <a:path w="602930" h="582101">
                <a:moveTo>
                  <a:pt x="0" y="0"/>
                </a:moveTo>
                <a:lnTo>
                  <a:pt x="602930" y="0"/>
                </a:lnTo>
                <a:lnTo>
                  <a:pt x="602930" y="582102"/>
                </a:lnTo>
                <a:lnTo>
                  <a:pt x="0" y="582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39" name="Freeform 39"/>
          <p:cNvSpPr/>
          <p:nvPr/>
        </p:nvSpPr>
        <p:spPr>
          <a:xfrm>
            <a:off x="1154836" y="6051889"/>
            <a:ext cx="634131" cy="634131"/>
          </a:xfrm>
          <a:custGeom>
            <a:avLst/>
            <a:gdLst/>
            <a:ahLst/>
            <a:cxnLst/>
            <a:rect l="l" t="t" r="r" b="b"/>
            <a:pathLst>
              <a:path w="634131" h="634131">
                <a:moveTo>
                  <a:pt x="0" y="0"/>
                </a:moveTo>
                <a:lnTo>
                  <a:pt x="634132" y="0"/>
                </a:lnTo>
                <a:lnTo>
                  <a:pt x="634132" y="634132"/>
                </a:lnTo>
                <a:lnTo>
                  <a:pt x="0" y="634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40" name="Freeform 40"/>
          <p:cNvSpPr/>
          <p:nvPr/>
        </p:nvSpPr>
        <p:spPr>
          <a:xfrm>
            <a:off x="9070991" y="3403786"/>
            <a:ext cx="501168" cy="626460"/>
          </a:xfrm>
          <a:custGeom>
            <a:avLst/>
            <a:gdLst/>
            <a:ahLst/>
            <a:cxnLst/>
            <a:rect l="l" t="t" r="r" b="b"/>
            <a:pathLst>
              <a:path w="501168" h="626460">
                <a:moveTo>
                  <a:pt x="0" y="0"/>
                </a:moveTo>
                <a:lnTo>
                  <a:pt x="501168" y="0"/>
                </a:lnTo>
                <a:lnTo>
                  <a:pt x="501168" y="626460"/>
                </a:lnTo>
                <a:lnTo>
                  <a:pt x="0" y="626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41" name="TextBox 41"/>
          <p:cNvSpPr txBox="1"/>
          <p:nvPr/>
        </p:nvSpPr>
        <p:spPr>
          <a:xfrm>
            <a:off x="578870" y="4785311"/>
            <a:ext cx="2424064" cy="74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Socioekonomická studie EDU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10073" y="4785311"/>
            <a:ext cx="1836966" cy="74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Přípravy akčního plánu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31428" y="2612906"/>
            <a:ext cx="190159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Schválení studie Radou JMK a vládou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059679" y="6396156"/>
            <a:ext cx="190159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Zahájení zpracování akčního plánu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262237" y="2310491"/>
            <a:ext cx="1901590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Projednávání v území a pracovních skupinách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550802" y="6398050"/>
            <a:ext cx="1901590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Připomínkování obcemi, odbory, členy ZJMK a dotčenými subj.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056643" y="4538981"/>
            <a:ext cx="1836966" cy="112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Sběr projektových záměrů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693677" y="4785311"/>
            <a:ext cx="1836966" cy="74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Pracovní verze akčního plánu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384862" y="4785311"/>
            <a:ext cx="1836966" cy="74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Schválení</a:t>
            </a:r>
          </a:p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akčního plánu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854348" y="2662916"/>
            <a:ext cx="190159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Schválení Zastupitelstvem JMK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5471972" y="3863589"/>
            <a:ext cx="2816028" cy="2490014"/>
            <a:chOff x="0" y="0"/>
            <a:chExt cx="910452" cy="80504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910452" cy="805049"/>
            </a:xfrm>
            <a:custGeom>
              <a:avLst/>
              <a:gdLst/>
              <a:ahLst/>
              <a:cxnLst/>
              <a:rect l="l" t="t" r="r" b="b"/>
              <a:pathLst>
                <a:path w="910452" h="805049">
                  <a:moveTo>
                    <a:pt x="0" y="0"/>
                  </a:moveTo>
                  <a:lnTo>
                    <a:pt x="707252" y="0"/>
                  </a:lnTo>
                  <a:lnTo>
                    <a:pt x="910452" y="402524"/>
                  </a:lnTo>
                  <a:lnTo>
                    <a:pt x="707252" y="805049"/>
                  </a:lnTo>
                  <a:lnTo>
                    <a:pt x="0" y="805049"/>
                  </a:lnTo>
                  <a:lnTo>
                    <a:pt x="203200" y="402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545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77800" y="-57150"/>
              <a:ext cx="656452" cy="86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6422767" y="6037892"/>
            <a:ext cx="1255796" cy="1255796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5454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6088520" y="4693574"/>
            <a:ext cx="1836966" cy="112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Postupná realizace opatření</a:t>
            </a:r>
          </a:p>
        </p:txBody>
      </p:sp>
      <p:sp>
        <p:nvSpPr>
          <p:cNvPr id="58" name="Freeform 58"/>
          <p:cNvSpPr/>
          <p:nvPr/>
        </p:nvSpPr>
        <p:spPr>
          <a:xfrm>
            <a:off x="16694326" y="6321002"/>
            <a:ext cx="595544" cy="689577"/>
          </a:xfrm>
          <a:custGeom>
            <a:avLst/>
            <a:gdLst/>
            <a:ahLst/>
            <a:cxnLst/>
            <a:rect l="l" t="t" r="r" b="b"/>
            <a:pathLst>
              <a:path w="595544" h="689577">
                <a:moveTo>
                  <a:pt x="0" y="0"/>
                </a:moveTo>
                <a:lnTo>
                  <a:pt x="595544" y="0"/>
                </a:lnTo>
                <a:lnTo>
                  <a:pt x="595544" y="689577"/>
                </a:lnTo>
                <a:lnTo>
                  <a:pt x="0" y="689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9" name="TextBox 59"/>
          <p:cNvSpPr txBox="1"/>
          <p:nvPr/>
        </p:nvSpPr>
        <p:spPr>
          <a:xfrm>
            <a:off x="13526861" y="6520817"/>
            <a:ext cx="190159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Schválení Vládou dne 15. října 2025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13184287" y="3878941"/>
            <a:ext cx="2959108" cy="2474662"/>
            <a:chOff x="0" y="0"/>
            <a:chExt cx="956712" cy="80008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956712" cy="800085"/>
            </a:xfrm>
            <a:custGeom>
              <a:avLst/>
              <a:gdLst/>
              <a:ahLst/>
              <a:cxnLst/>
              <a:rect l="l" t="t" r="r" b="b"/>
              <a:pathLst>
                <a:path w="956712" h="800085">
                  <a:moveTo>
                    <a:pt x="0" y="0"/>
                  </a:moveTo>
                  <a:lnTo>
                    <a:pt x="753512" y="0"/>
                  </a:lnTo>
                  <a:lnTo>
                    <a:pt x="956712" y="400043"/>
                  </a:lnTo>
                  <a:lnTo>
                    <a:pt x="753512" y="800085"/>
                  </a:lnTo>
                  <a:lnTo>
                    <a:pt x="0" y="800085"/>
                  </a:lnTo>
                  <a:lnTo>
                    <a:pt x="203200" y="400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4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77800" y="-57150"/>
              <a:ext cx="702712" cy="857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3925695" y="3089118"/>
            <a:ext cx="1255796" cy="1255796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3954270" y="4785311"/>
            <a:ext cx="1836966" cy="74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Schválení</a:t>
            </a:r>
          </a:p>
          <a:p>
            <a:pPr algn="ctr">
              <a:lnSpc>
                <a:spcPts val="3030"/>
              </a:lnSpc>
            </a:pPr>
            <a:r>
              <a:rPr lang="en-US" sz="2164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akčního plánu</a:t>
            </a:r>
          </a:p>
        </p:txBody>
      </p:sp>
      <p:sp>
        <p:nvSpPr>
          <p:cNvPr id="67" name="Freeform 67"/>
          <p:cNvSpPr/>
          <p:nvPr/>
        </p:nvSpPr>
        <p:spPr>
          <a:xfrm>
            <a:off x="14262489" y="3351834"/>
            <a:ext cx="582209" cy="630345"/>
          </a:xfrm>
          <a:custGeom>
            <a:avLst/>
            <a:gdLst/>
            <a:ahLst/>
            <a:cxnLst/>
            <a:rect l="l" t="t" r="r" b="b"/>
            <a:pathLst>
              <a:path w="582209" h="630345">
                <a:moveTo>
                  <a:pt x="0" y="0"/>
                </a:moveTo>
                <a:lnTo>
                  <a:pt x="582209" y="0"/>
                </a:lnTo>
                <a:lnTo>
                  <a:pt x="582209" y="630345"/>
                </a:lnTo>
                <a:lnTo>
                  <a:pt x="0" y="630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284044" y="401487"/>
            <a:ext cx="17372318" cy="2148154"/>
            <a:chOff x="0" y="0"/>
            <a:chExt cx="23163090" cy="2864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63090" cy="2864206"/>
            </a:xfrm>
            <a:custGeom>
              <a:avLst/>
              <a:gdLst/>
              <a:ahLst/>
              <a:cxnLst/>
              <a:rect l="l" t="t" r="r" b="b"/>
              <a:pathLst>
                <a:path w="23163090" h="2864206">
                  <a:moveTo>
                    <a:pt x="0" y="0"/>
                  </a:moveTo>
                  <a:lnTo>
                    <a:pt x="23163090" y="0"/>
                  </a:lnTo>
                  <a:lnTo>
                    <a:pt x="23163090" y="2864206"/>
                  </a:lnTo>
                  <a:lnTo>
                    <a:pt x="0" y="28642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3163090" cy="283563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Formy komunikace na úrovní kraje a cílové skupiny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20056" y="2682991"/>
            <a:ext cx="4140113" cy="2824022"/>
            <a:chOff x="0" y="0"/>
            <a:chExt cx="1008034" cy="6875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08034" cy="687592"/>
            </a:xfrm>
            <a:custGeom>
              <a:avLst/>
              <a:gdLst/>
              <a:ahLst/>
              <a:cxnLst/>
              <a:rect l="l" t="t" r="r" b="b"/>
              <a:pathLst>
                <a:path w="1008034" h="687592">
                  <a:moveTo>
                    <a:pt x="28050" y="0"/>
                  </a:moveTo>
                  <a:lnTo>
                    <a:pt x="979984" y="0"/>
                  </a:lnTo>
                  <a:cubicBezTo>
                    <a:pt x="987423" y="0"/>
                    <a:pt x="994558" y="2955"/>
                    <a:pt x="999818" y="8216"/>
                  </a:cubicBezTo>
                  <a:cubicBezTo>
                    <a:pt x="1005078" y="13476"/>
                    <a:pt x="1008034" y="20610"/>
                    <a:pt x="1008034" y="28050"/>
                  </a:cubicBezTo>
                  <a:lnTo>
                    <a:pt x="1008034" y="659542"/>
                  </a:lnTo>
                  <a:cubicBezTo>
                    <a:pt x="1008034" y="675034"/>
                    <a:pt x="995475" y="687592"/>
                    <a:pt x="979984" y="687592"/>
                  </a:cubicBezTo>
                  <a:lnTo>
                    <a:pt x="28050" y="687592"/>
                  </a:lnTo>
                  <a:cubicBezTo>
                    <a:pt x="20610" y="687592"/>
                    <a:pt x="13476" y="684637"/>
                    <a:pt x="8216" y="679377"/>
                  </a:cubicBezTo>
                  <a:cubicBezTo>
                    <a:pt x="2955" y="674116"/>
                    <a:pt x="0" y="666982"/>
                    <a:pt x="0" y="659542"/>
                  </a:cubicBezTo>
                  <a:lnTo>
                    <a:pt x="0" y="28050"/>
                  </a:lnTo>
                  <a:cubicBezTo>
                    <a:pt x="0" y="20610"/>
                    <a:pt x="2955" y="13476"/>
                    <a:pt x="8216" y="8216"/>
                  </a:cubicBezTo>
                  <a:cubicBezTo>
                    <a:pt x="13476" y="2955"/>
                    <a:pt x="20610" y="0"/>
                    <a:pt x="2805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008034" cy="659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96727" y="2847844"/>
            <a:ext cx="3796464" cy="5318338"/>
            <a:chOff x="0" y="0"/>
            <a:chExt cx="924362" cy="12949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362" cy="1294907"/>
            </a:xfrm>
            <a:custGeom>
              <a:avLst/>
              <a:gdLst/>
              <a:ahLst/>
              <a:cxnLst/>
              <a:rect l="l" t="t" r="r" b="b"/>
              <a:pathLst>
                <a:path w="924362" h="1294907">
                  <a:moveTo>
                    <a:pt x="30589" y="0"/>
                  </a:moveTo>
                  <a:lnTo>
                    <a:pt x="893773" y="0"/>
                  </a:lnTo>
                  <a:cubicBezTo>
                    <a:pt x="910667" y="0"/>
                    <a:pt x="924362" y="13695"/>
                    <a:pt x="924362" y="30589"/>
                  </a:cubicBezTo>
                  <a:lnTo>
                    <a:pt x="924362" y="1264319"/>
                  </a:lnTo>
                  <a:cubicBezTo>
                    <a:pt x="924362" y="1281212"/>
                    <a:pt x="910667" y="1294907"/>
                    <a:pt x="893773" y="1294907"/>
                  </a:cubicBezTo>
                  <a:lnTo>
                    <a:pt x="30589" y="1294907"/>
                  </a:lnTo>
                  <a:cubicBezTo>
                    <a:pt x="13695" y="1294907"/>
                    <a:pt x="0" y="1281212"/>
                    <a:pt x="0" y="1264319"/>
                  </a:cubicBezTo>
                  <a:lnTo>
                    <a:pt x="0" y="30589"/>
                  </a:lnTo>
                  <a:cubicBezTo>
                    <a:pt x="0" y="13695"/>
                    <a:pt x="13695" y="0"/>
                    <a:pt x="30589" y="0"/>
                  </a:cubicBezTo>
                  <a:close/>
                </a:path>
              </a:pathLst>
            </a:custGeom>
            <a:solidFill>
              <a:srgbClr val="E6E6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924362" cy="1266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55546" y="2275095"/>
            <a:ext cx="1669133" cy="16691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45691" y="2682991"/>
            <a:ext cx="4140113" cy="2824022"/>
            <a:chOff x="0" y="0"/>
            <a:chExt cx="1008034" cy="6875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08034" cy="687592"/>
            </a:xfrm>
            <a:custGeom>
              <a:avLst/>
              <a:gdLst/>
              <a:ahLst/>
              <a:cxnLst/>
              <a:rect l="l" t="t" r="r" b="b"/>
              <a:pathLst>
                <a:path w="1008034" h="687592">
                  <a:moveTo>
                    <a:pt x="28050" y="0"/>
                  </a:moveTo>
                  <a:lnTo>
                    <a:pt x="979984" y="0"/>
                  </a:lnTo>
                  <a:cubicBezTo>
                    <a:pt x="987423" y="0"/>
                    <a:pt x="994558" y="2955"/>
                    <a:pt x="999818" y="8216"/>
                  </a:cubicBezTo>
                  <a:cubicBezTo>
                    <a:pt x="1005078" y="13476"/>
                    <a:pt x="1008034" y="20610"/>
                    <a:pt x="1008034" y="28050"/>
                  </a:cubicBezTo>
                  <a:lnTo>
                    <a:pt x="1008034" y="659542"/>
                  </a:lnTo>
                  <a:cubicBezTo>
                    <a:pt x="1008034" y="675034"/>
                    <a:pt x="995475" y="687592"/>
                    <a:pt x="979984" y="687592"/>
                  </a:cubicBezTo>
                  <a:lnTo>
                    <a:pt x="28050" y="687592"/>
                  </a:lnTo>
                  <a:cubicBezTo>
                    <a:pt x="20610" y="687592"/>
                    <a:pt x="13476" y="684637"/>
                    <a:pt x="8216" y="679377"/>
                  </a:cubicBezTo>
                  <a:cubicBezTo>
                    <a:pt x="2955" y="674116"/>
                    <a:pt x="0" y="666982"/>
                    <a:pt x="0" y="659542"/>
                  </a:cubicBezTo>
                  <a:lnTo>
                    <a:pt x="0" y="28050"/>
                  </a:lnTo>
                  <a:cubicBezTo>
                    <a:pt x="0" y="20610"/>
                    <a:pt x="2955" y="13476"/>
                    <a:pt x="8216" y="8216"/>
                  </a:cubicBezTo>
                  <a:cubicBezTo>
                    <a:pt x="13476" y="2955"/>
                    <a:pt x="20610" y="0"/>
                    <a:pt x="2805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1008034" cy="659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17515" y="2847844"/>
            <a:ext cx="3796464" cy="5318338"/>
            <a:chOff x="0" y="0"/>
            <a:chExt cx="924362" cy="129490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24362" cy="1294907"/>
            </a:xfrm>
            <a:custGeom>
              <a:avLst/>
              <a:gdLst/>
              <a:ahLst/>
              <a:cxnLst/>
              <a:rect l="l" t="t" r="r" b="b"/>
              <a:pathLst>
                <a:path w="924362" h="1294907">
                  <a:moveTo>
                    <a:pt x="30589" y="0"/>
                  </a:moveTo>
                  <a:lnTo>
                    <a:pt x="893773" y="0"/>
                  </a:lnTo>
                  <a:cubicBezTo>
                    <a:pt x="910667" y="0"/>
                    <a:pt x="924362" y="13695"/>
                    <a:pt x="924362" y="30589"/>
                  </a:cubicBezTo>
                  <a:lnTo>
                    <a:pt x="924362" y="1264319"/>
                  </a:lnTo>
                  <a:cubicBezTo>
                    <a:pt x="924362" y="1281212"/>
                    <a:pt x="910667" y="1294907"/>
                    <a:pt x="893773" y="1294907"/>
                  </a:cubicBezTo>
                  <a:lnTo>
                    <a:pt x="30589" y="1294907"/>
                  </a:lnTo>
                  <a:cubicBezTo>
                    <a:pt x="13695" y="1294907"/>
                    <a:pt x="0" y="1281212"/>
                    <a:pt x="0" y="1264319"/>
                  </a:cubicBezTo>
                  <a:lnTo>
                    <a:pt x="0" y="30589"/>
                  </a:lnTo>
                  <a:cubicBezTo>
                    <a:pt x="0" y="13695"/>
                    <a:pt x="13695" y="0"/>
                    <a:pt x="30589" y="0"/>
                  </a:cubicBezTo>
                  <a:close/>
                </a:path>
              </a:pathLst>
            </a:custGeom>
            <a:solidFill>
              <a:srgbClr val="E6E6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8575"/>
              <a:ext cx="924362" cy="1266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81181" y="2275095"/>
            <a:ext cx="1669133" cy="166913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468854" y="2682991"/>
            <a:ext cx="4140113" cy="2824022"/>
            <a:chOff x="0" y="0"/>
            <a:chExt cx="1008034" cy="687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08034" cy="687592"/>
            </a:xfrm>
            <a:custGeom>
              <a:avLst/>
              <a:gdLst/>
              <a:ahLst/>
              <a:cxnLst/>
              <a:rect l="l" t="t" r="r" b="b"/>
              <a:pathLst>
                <a:path w="1008034" h="687592">
                  <a:moveTo>
                    <a:pt x="28050" y="0"/>
                  </a:moveTo>
                  <a:lnTo>
                    <a:pt x="979984" y="0"/>
                  </a:lnTo>
                  <a:cubicBezTo>
                    <a:pt x="987423" y="0"/>
                    <a:pt x="994558" y="2955"/>
                    <a:pt x="999818" y="8216"/>
                  </a:cubicBezTo>
                  <a:cubicBezTo>
                    <a:pt x="1005078" y="13476"/>
                    <a:pt x="1008034" y="20610"/>
                    <a:pt x="1008034" y="28050"/>
                  </a:cubicBezTo>
                  <a:lnTo>
                    <a:pt x="1008034" y="659542"/>
                  </a:lnTo>
                  <a:cubicBezTo>
                    <a:pt x="1008034" y="675034"/>
                    <a:pt x="995475" y="687592"/>
                    <a:pt x="979984" y="687592"/>
                  </a:cubicBezTo>
                  <a:lnTo>
                    <a:pt x="28050" y="687592"/>
                  </a:lnTo>
                  <a:cubicBezTo>
                    <a:pt x="20610" y="687592"/>
                    <a:pt x="13476" y="684637"/>
                    <a:pt x="8216" y="679377"/>
                  </a:cubicBezTo>
                  <a:cubicBezTo>
                    <a:pt x="2955" y="674116"/>
                    <a:pt x="0" y="666982"/>
                    <a:pt x="0" y="659542"/>
                  </a:cubicBezTo>
                  <a:lnTo>
                    <a:pt x="0" y="28050"/>
                  </a:lnTo>
                  <a:cubicBezTo>
                    <a:pt x="0" y="20610"/>
                    <a:pt x="2955" y="13476"/>
                    <a:pt x="8216" y="8216"/>
                  </a:cubicBezTo>
                  <a:cubicBezTo>
                    <a:pt x="13476" y="2955"/>
                    <a:pt x="20610" y="0"/>
                    <a:pt x="2805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8575"/>
              <a:ext cx="1008034" cy="659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640678" y="2847844"/>
            <a:ext cx="3796464" cy="5318338"/>
            <a:chOff x="0" y="0"/>
            <a:chExt cx="924362" cy="129490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4362" cy="1294907"/>
            </a:xfrm>
            <a:custGeom>
              <a:avLst/>
              <a:gdLst/>
              <a:ahLst/>
              <a:cxnLst/>
              <a:rect l="l" t="t" r="r" b="b"/>
              <a:pathLst>
                <a:path w="924362" h="1294907">
                  <a:moveTo>
                    <a:pt x="30589" y="0"/>
                  </a:moveTo>
                  <a:lnTo>
                    <a:pt x="893773" y="0"/>
                  </a:lnTo>
                  <a:cubicBezTo>
                    <a:pt x="910667" y="0"/>
                    <a:pt x="924362" y="13695"/>
                    <a:pt x="924362" y="30589"/>
                  </a:cubicBezTo>
                  <a:lnTo>
                    <a:pt x="924362" y="1264319"/>
                  </a:lnTo>
                  <a:cubicBezTo>
                    <a:pt x="924362" y="1281212"/>
                    <a:pt x="910667" y="1294907"/>
                    <a:pt x="893773" y="1294907"/>
                  </a:cubicBezTo>
                  <a:lnTo>
                    <a:pt x="30589" y="1294907"/>
                  </a:lnTo>
                  <a:cubicBezTo>
                    <a:pt x="13695" y="1294907"/>
                    <a:pt x="0" y="1281212"/>
                    <a:pt x="0" y="1264319"/>
                  </a:cubicBezTo>
                  <a:lnTo>
                    <a:pt x="0" y="30589"/>
                  </a:lnTo>
                  <a:cubicBezTo>
                    <a:pt x="0" y="13695"/>
                    <a:pt x="13695" y="0"/>
                    <a:pt x="30589" y="0"/>
                  </a:cubicBezTo>
                  <a:close/>
                </a:path>
              </a:pathLst>
            </a:custGeom>
            <a:solidFill>
              <a:srgbClr val="E6E6E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8575"/>
              <a:ext cx="924362" cy="1266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704344" y="2275095"/>
            <a:ext cx="1669133" cy="166913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8260056" y="2764873"/>
            <a:ext cx="708911" cy="689577"/>
          </a:xfrm>
          <a:custGeom>
            <a:avLst/>
            <a:gdLst/>
            <a:ahLst/>
            <a:cxnLst/>
            <a:rect l="l" t="t" r="r" b="b"/>
            <a:pathLst>
              <a:path w="708911" h="689577">
                <a:moveTo>
                  <a:pt x="0" y="0"/>
                </a:moveTo>
                <a:lnTo>
                  <a:pt x="708911" y="0"/>
                </a:lnTo>
                <a:lnTo>
                  <a:pt x="708911" y="689578"/>
                </a:lnTo>
                <a:lnTo>
                  <a:pt x="0" y="68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Freeform 34"/>
          <p:cNvSpPr/>
          <p:nvPr/>
        </p:nvSpPr>
        <p:spPr>
          <a:xfrm>
            <a:off x="3344980" y="2764873"/>
            <a:ext cx="690266" cy="689577"/>
          </a:xfrm>
          <a:custGeom>
            <a:avLst/>
            <a:gdLst/>
            <a:ahLst/>
            <a:cxnLst/>
            <a:rect l="l" t="t" r="r" b="b"/>
            <a:pathLst>
              <a:path w="690266" h="689577">
                <a:moveTo>
                  <a:pt x="0" y="0"/>
                </a:moveTo>
                <a:lnTo>
                  <a:pt x="690265" y="0"/>
                </a:lnTo>
                <a:lnTo>
                  <a:pt x="690265" y="689578"/>
                </a:lnTo>
                <a:lnTo>
                  <a:pt x="0" y="68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Freeform 35"/>
          <p:cNvSpPr/>
          <p:nvPr/>
        </p:nvSpPr>
        <p:spPr>
          <a:xfrm>
            <a:off x="13241138" y="2764873"/>
            <a:ext cx="595544" cy="689577"/>
          </a:xfrm>
          <a:custGeom>
            <a:avLst/>
            <a:gdLst/>
            <a:ahLst/>
            <a:cxnLst/>
            <a:rect l="l" t="t" r="r" b="b"/>
            <a:pathLst>
              <a:path w="595544" h="689577">
                <a:moveTo>
                  <a:pt x="0" y="0"/>
                </a:moveTo>
                <a:lnTo>
                  <a:pt x="595544" y="0"/>
                </a:lnTo>
                <a:lnTo>
                  <a:pt x="595544" y="689578"/>
                </a:lnTo>
                <a:lnTo>
                  <a:pt x="0" y="689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6" name="Freeform 36"/>
          <p:cNvSpPr/>
          <p:nvPr/>
        </p:nvSpPr>
        <p:spPr>
          <a:xfrm>
            <a:off x="14631469" y="7473161"/>
            <a:ext cx="1164351" cy="1037331"/>
          </a:xfrm>
          <a:custGeom>
            <a:avLst/>
            <a:gdLst/>
            <a:ahLst/>
            <a:cxnLst/>
            <a:rect l="l" t="t" r="r" b="b"/>
            <a:pathLst>
              <a:path w="1164351" h="1037331">
                <a:moveTo>
                  <a:pt x="0" y="0"/>
                </a:moveTo>
                <a:lnTo>
                  <a:pt x="1164351" y="0"/>
                </a:lnTo>
                <a:lnTo>
                  <a:pt x="1164351" y="1037331"/>
                </a:lnTo>
                <a:lnTo>
                  <a:pt x="0" y="10373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7" name="TextBox 37"/>
          <p:cNvSpPr txBox="1"/>
          <p:nvPr/>
        </p:nvSpPr>
        <p:spPr>
          <a:xfrm>
            <a:off x="2588029" y="4238154"/>
            <a:ext cx="2204167" cy="60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1"/>
              </a:lnSpc>
            </a:pPr>
            <a:r>
              <a:rPr lang="en-US" sz="227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Pracovní skupiny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13663" y="4238154"/>
            <a:ext cx="2204167" cy="60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1"/>
              </a:lnSpc>
            </a:pPr>
            <a:r>
              <a:rPr lang="en-US" sz="227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Newsletter a sociální sítě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267920" y="4238154"/>
            <a:ext cx="2641592" cy="60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1"/>
              </a:lnSpc>
            </a:pPr>
            <a:r>
              <a:rPr lang="en-US" sz="227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Pravidelná jednání v dotčeném území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787035" y="5232660"/>
            <a:ext cx="3682331" cy="301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Odborníci z dané oblasti</a:t>
            </a:r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Zástupci obcí, DSO</a:t>
            </a:r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Zástupci institucí (např. školy, nemocnice, HZS, PČR apod.)</a:t>
            </a:r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Krajští úředníci a projektoví manažeři</a:t>
            </a:r>
          </a:p>
          <a:p>
            <a:pPr marL="452437" lvl="1" indent="-226219"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833470" y="4962682"/>
            <a:ext cx="3733908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endParaRPr/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Široká veřejnost </a:t>
            </a:r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Místní obyvatelé v dotčeném území</a:t>
            </a:r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Mladší generace</a:t>
            </a:r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Zájmové skupiny a neziskové organizace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924054" y="5063336"/>
            <a:ext cx="3289591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endParaRPr/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Účast politické reprezentace</a:t>
            </a:r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Zástupci obcí</a:t>
            </a:r>
          </a:p>
          <a:p>
            <a:pPr marL="452437" lvl="1" indent="-226219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Obyvatelé a aktivní občané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6032114" y="2242997"/>
            <a:ext cx="1269802" cy="126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5467475" y="3133227"/>
            <a:ext cx="2399080" cy="4029060"/>
            <a:chOff x="0" y="0"/>
            <a:chExt cx="635000" cy="10664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" cy="1062911"/>
            </a:xfrm>
            <a:custGeom>
              <a:avLst/>
              <a:gdLst/>
              <a:ahLst/>
              <a:cxnLst/>
              <a:rect l="l" t="t" r="r" b="b"/>
              <a:pathLst>
                <a:path w="635000" h="1062911">
                  <a:moveTo>
                    <a:pt x="635000" y="20169"/>
                  </a:moveTo>
                  <a:lnTo>
                    <a:pt x="635000" y="931962"/>
                  </a:lnTo>
                  <a:cubicBezTo>
                    <a:pt x="635000" y="944063"/>
                    <a:pt x="627409" y="954863"/>
                    <a:pt x="616023" y="958962"/>
                  </a:cubicBezTo>
                  <a:lnTo>
                    <a:pt x="336477" y="1059599"/>
                  </a:lnTo>
                  <a:cubicBezTo>
                    <a:pt x="324211" y="1064015"/>
                    <a:pt x="310789" y="1064015"/>
                    <a:pt x="298523" y="1059599"/>
                  </a:cubicBezTo>
                  <a:lnTo>
                    <a:pt x="18977" y="958962"/>
                  </a:lnTo>
                  <a:cubicBezTo>
                    <a:pt x="7591" y="954863"/>
                    <a:pt x="0" y="944063"/>
                    <a:pt x="0" y="931962"/>
                  </a:cubicBezTo>
                  <a:lnTo>
                    <a:pt x="0" y="20169"/>
                  </a:lnTo>
                  <a:cubicBezTo>
                    <a:pt x="0" y="14820"/>
                    <a:pt x="2125" y="9690"/>
                    <a:pt x="5907" y="5907"/>
                  </a:cubicBezTo>
                  <a:cubicBezTo>
                    <a:pt x="9690" y="2125"/>
                    <a:pt x="14820" y="0"/>
                    <a:pt x="20169" y="0"/>
                  </a:cubicBezTo>
                  <a:lnTo>
                    <a:pt x="614831" y="0"/>
                  </a:lnTo>
                  <a:cubicBezTo>
                    <a:pt x="620180" y="0"/>
                    <a:pt x="625310" y="2125"/>
                    <a:pt x="629093" y="5907"/>
                  </a:cubicBezTo>
                  <a:cubicBezTo>
                    <a:pt x="632875" y="9690"/>
                    <a:pt x="635000" y="14820"/>
                    <a:pt x="635000" y="201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1D34FE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35000" cy="100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87807" y="2398690"/>
            <a:ext cx="958415" cy="9584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83340" y="3382313"/>
            <a:ext cx="767349" cy="342005"/>
            <a:chOff x="0" y="0"/>
            <a:chExt cx="1509399" cy="6727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09399" cy="672734"/>
            </a:xfrm>
            <a:custGeom>
              <a:avLst/>
              <a:gdLst/>
              <a:ahLst/>
              <a:cxnLst/>
              <a:rect l="l" t="t" r="r" b="b"/>
              <a:pathLst>
                <a:path w="1509399" h="672734">
                  <a:moveTo>
                    <a:pt x="754700" y="672734"/>
                  </a:moveTo>
                  <a:lnTo>
                    <a:pt x="1509399" y="0"/>
                  </a:lnTo>
                  <a:lnTo>
                    <a:pt x="0" y="0"/>
                  </a:lnTo>
                  <a:lnTo>
                    <a:pt x="754700" y="672734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5844" y="-9098"/>
              <a:ext cx="1037712" cy="3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529138" y="6427409"/>
            <a:ext cx="2275753" cy="404021"/>
            <a:chOff x="0" y="0"/>
            <a:chExt cx="757405" cy="1344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7405" cy="134464"/>
            </a:xfrm>
            <a:custGeom>
              <a:avLst/>
              <a:gdLst/>
              <a:ahLst/>
              <a:cxnLst/>
              <a:rect l="l" t="t" r="r" b="b"/>
              <a:pathLst>
                <a:path w="757405" h="134464">
                  <a:moveTo>
                    <a:pt x="0" y="0"/>
                  </a:moveTo>
                  <a:lnTo>
                    <a:pt x="757405" y="0"/>
                  </a:lnTo>
                  <a:lnTo>
                    <a:pt x="757405" y="134464"/>
                  </a:lnTo>
                  <a:lnTo>
                    <a:pt x="0" y="134464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757405" cy="191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06952" y="2242997"/>
            <a:ext cx="1269802" cy="126980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8042313" y="3133227"/>
            <a:ext cx="2399080" cy="4029060"/>
            <a:chOff x="0" y="0"/>
            <a:chExt cx="635000" cy="106643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" cy="1062911"/>
            </a:xfrm>
            <a:custGeom>
              <a:avLst/>
              <a:gdLst/>
              <a:ahLst/>
              <a:cxnLst/>
              <a:rect l="l" t="t" r="r" b="b"/>
              <a:pathLst>
                <a:path w="635000" h="1062911">
                  <a:moveTo>
                    <a:pt x="635000" y="20169"/>
                  </a:moveTo>
                  <a:lnTo>
                    <a:pt x="635000" y="931962"/>
                  </a:lnTo>
                  <a:cubicBezTo>
                    <a:pt x="635000" y="944063"/>
                    <a:pt x="627409" y="954863"/>
                    <a:pt x="616023" y="958962"/>
                  </a:cubicBezTo>
                  <a:lnTo>
                    <a:pt x="336477" y="1059599"/>
                  </a:lnTo>
                  <a:cubicBezTo>
                    <a:pt x="324211" y="1064015"/>
                    <a:pt x="310789" y="1064015"/>
                    <a:pt x="298523" y="1059599"/>
                  </a:cubicBezTo>
                  <a:lnTo>
                    <a:pt x="18977" y="958962"/>
                  </a:lnTo>
                  <a:cubicBezTo>
                    <a:pt x="7591" y="954863"/>
                    <a:pt x="0" y="944063"/>
                    <a:pt x="0" y="931962"/>
                  </a:cubicBezTo>
                  <a:lnTo>
                    <a:pt x="0" y="20169"/>
                  </a:lnTo>
                  <a:cubicBezTo>
                    <a:pt x="0" y="14820"/>
                    <a:pt x="2125" y="9690"/>
                    <a:pt x="5907" y="5907"/>
                  </a:cubicBezTo>
                  <a:cubicBezTo>
                    <a:pt x="9690" y="2125"/>
                    <a:pt x="14820" y="0"/>
                    <a:pt x="20169" y="0"/>
                  </a:cubicBezTo>
                  <a:lnTo>
                    <a:pt x="614831" y="0"/>
                  </a:lnTo>
                  <a:cubicBezTo>
                    <a:pt x="620180" y="0"/>
                    <a:pt x="625310" y="2125"/>
                    <a:pt x="629093" y="5907"/>
                  </a:cubicBezTo>
                  <a:cubicBezTo>
                    <a:pt x="632875" y="9690"/>
                    <a:pt x="635000" y="14820"/>
                    <a:pt x="635000" y="201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1D34FE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635000" cy="100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762645" y="2398690"/>
            <a:ext cx="958415" cy="95841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858178" y="3382313"/>
            <a:ext cx="767349" cy="342005"/>
            <a:chOff x="0" y="0"/>
            <a:chExt cx="1509399" cy="67273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09399" cy="672734"/>
            </a:xfrm>
            <a:custGeom>
              <a:avLst/>
              <a:gdLst/>
              <a:ahLst/>
              <a:cxnLst/>
              <a:rect l="l" t="t" r="r" b="b"/>
              <a:pathLst>
                <a:path w="1509399" h="672734">
                  <a:moveTo>
                    <a:pt x="754700" y="672734"/>
                  </a:moveTo>
                  <a:lnTo>
                    <a:pt x="1509399" y="0"/>
                  </a:lnTo>
                  <a:lnTo>
                    <a:pt x="0" y="0"/>
                  </a:lnTo>
                  <a:lnTo>
                    <a:pt x="754700" y="672734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35844" y="-9098"/>
              <a:ext cx="1037712" cy="3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103976" y="6427409"/>
            <a:ext cx="2275753" cy="404021"/>
            <a:chOff x="0" y="0"/>
            <a:chExt cx="757405" cy="13446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57405" cy="134464"/>
            </a:xfrm>
            <a:custGeom>
              <a:avLst/>
              <a:gdLst/>
              <a:ahLst/>
              <a:cxnLst/>
              <a:rect l="l" t="t" r="r" b="b"/>
              <a:pathLst>
                <a:path w="757405" h="134464">
                  <a:moveTo>
                    <a:pt x="0" y="0"/>
                  </a:moveTo>
                  <a:lnTo>
                    <a:pt x="757405" y="0"/>
                  </a:lnTo>
                  <a:lnTo>
                    <a:pt x="757405" y="134464"/>
                  </a:lnTo>
                  <a:lnTo>
                    <a:pt x="0" y="134464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757405" cy="191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181790" y="2242997"/>
            <a:ext cx="1269802" cy="1269802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10800000">
            <a:off x="10617151" y="3133227"/>
            <a:ext cx="2399080" cy="4029060"/>
            <a:chOff x="0" y="0"/>
            <a:chExt cx="635000" cy="106643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" cy="1062911"/>
            </a:xfrm>
            <a:custGeom>
              <a:avLst/>
              <a:gdLst/>
              <a:ahLst/>
              <a:cxnLst/>
              <a:rect l="l" t="t" r="r" b="b"/>
              <a:pathLst>
                <a:path w="635000" h="1062911">
                  <a:moveTo>
                    <a:pt x="635000" y="20169"/>
                  </a:moveTo>
                  <a:lnTo>
                    <a:pt x="635000" y="931962"/>
                  </a:lnTo>
                  <a:cubicBezTo>
                    <a:pt x="635000" y="944063"/>
                    <a:pt x="627409" y="954863"/>
                    <a:pt x="616023" y="958962"/>
                  </a:cubicBezTo>
                  <a:lnTo>
                    <a:pt x="336477" y="1059599"/>
                  </a:lnTo>
                  <a:cubicBezTo>
                    <a:pt x="324211" y="1064015"/>
                    <a:pt x="310789" y="1064015"/>
                    <a:pt x="298523" y="1059599"/>
                  </a:cubicBezTo>
                  <a:lnTo>
                    <a:pt x="18977" y="958962"/>
                  </a:lnTo>
                  <a:cubicBezTo>
                    <a:pt x="7591" y="954863"/>
                    <a:pt x="0" y="944063"/>
                    <a:pt x="0" y="931962"/>
                  </a:cubicBezTo>
                  <a:lnTo>
                    <a:pt x="0" y="20169"/>
                  </a:lnTo>
                  <a:cubicBezTo>
                    <a:pt x="0" y="14820"/>
                    <a:pt x="2125" y="9690"/>
                    <a:pt x="5907" y="5907"/>
                  </a:cubicBezTo>
                  <a:cubicBezTo>
                    <a:pt x="9690" y="2125"/>
                    <a:pt x="14820" y="0"/>
                    <a:pt x="20169" y="0"/>
                  </a:cubicBezTo>
                  <a:lnTo>
                    <a:pt x="614831" y="0"/>
                  </a:lnTo>
                  <a:cubicBezTo>
                    <a:pt x="620180" y="0"/>
                    <a:pt x="625310" y="2125"/>
                    <a:pt x="629093" y="5907"/>
                  </a:cubicBezTo>
                  <a:cubicBezTo>
                    <a:pt x="632875" y="9690"/>
                    <a:pt x="635000" y="14820"/>
                    <a:pt x="635000" y="201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1D34FE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635000" cy="100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1337483" y="2398690"/>
            <a:ext cx="958415" cy="9584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1433016" y="3382313"/>
            <a:ext cx="767349" cy="342005"/>
            <a:chOff x="0" y="0"/>
            <a:chExt cx="1509399" cy="67273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509399" cy="672734"/>
            </a:xfrm>
            <a:custGeom>
              <a:avLst/>
              <a:gdLst/>
              <a:ahLst/>
              <a:cxnLst/>
              <a:rect l="l" t="t" r="r" b="b"/>
              <a:pathLst>
                <a:path w="1509399" h="672734">
                  <a:moveTo>
                    <a:pt x="754700" y="672734"/>
                  </a:moveTo>
                  <a:lnTo>
                    <a:pt x="1509399" y="0"/>
                  </a:lnTo>
                  <a:lnTo>
                    <a:pt x="0" y="0"/>
                  </a:lnTo>
                  <a:lnTo>
                    <a:pt x="754700" y="672734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35844" y="-9098"/>
              <a:ext cx="1037712" cy="3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678814" y="6427409"/>
            <a:ext cx="2275753" cy="404021"/>
            <a:chOff x="0" y="0"/>
            <a:chExt cx="757405" cy="13446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757405" cy="134464"/>
            </a:xfrm>
            <a:custGeom>
              <a:avLst/>
              <a:gdLst/>
              <a:ahLst/>
              <a:cxnLst/>
              <a:rect l="l" t="t" r="r" b="b"/>
              <a:pathLst>
                <a:path w="757405" h="134464">
                  <a:moveTo>
                    <a:pt x="0" y="0"/>
                  </a:moveTo>
                  <a:lnTo>
                    <a:pt x="757405" y="0"/>
                  </a:lnTo>
                  <a:lnTo>
                    <a:pt x="757405" y="134464"/>
                  </a:lnTo>
                  <a:lnTo>
                    <a:pt x="0" y="134464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57150"/>
              <a:ext cx="757405" cy="191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3756628" y="2242997"/>
            <a:ext cx="1269802" cy="1269802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 rot="-10800000">
            <a:off x="13191989" y="3133227"/>
            <a:ext cx="2399080" cy="4029060"/>
            <a:chOff x="0" y="0"/>
            <a:chExt cx="635000" cy="1066431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35000" cy="1062911"/>
            </a:xfrm>
            <a:custGeom>
              <a:avLst/>
              <a:gdLst/>
              <a:ahLst/>
              <a:cxnLst/>
              <a:rect l="l" t="t" r="r" b="b"/>
              <a:pathLst>
                <a:path w="635000" h="1062911">
                  <a:moveTo>
                    <a:pt x="635000" y="20169"/>
                  </a:moveTo>
                  <a:lnTo>
                    <a:pt x="635000" y="931962"/>
                  </a:lnTo>
                  <a:cubicBezTo>
                    <a:pt x="635000" y="944063"/>
                    <a:pt x="627409" y="954863"/>
                    <a:pt x="616023" y="958962"/>
                  </a:cubicBezTo>
                  <a:lnTo>
                    <a:pt x="336477" y="1059599"/>
                  </a:lnTo>
                  <a:cubicBezTo>
                    <a:pt x="324211" y="1064015"/>
                    <a:pt x="310789" y="1064015"/>
                    <a:pt x="298523" y="1059599"/>
                  </a:cubicBezTo>
                  <a:lnTo>
                    <a:pt x="18977" y="958962"/>
                  </a:lnTo>
                  <a:cubicBezTo>
                    <a:pt x="7591" y="954863"/>
                    <a:pt x="0" y="944063"/>
                    <a:pt x="0" y="931962"/>
                  </a:cubicBezTo>
                  <a:lnTo>
                    <a:pt x="0" y="20169"/>
                  </a:lnTo>
                  <a:cubicBezTo>
                    <a:pt x="0" y="14820"/>
                    <a:pt x="2125" y="9690"/>
                    <a:pt x="5907" y="5907"/>
                  </a:cubicBezTo>
                  <a:cubicBezTo>
                    <a:pt x="9690" y="2125"/>
                    <a:pt x="14820" y="0"/>
                    <a:pt x="20169" y="0"/>
                  </a:cubicBezTo>
                  <a:lnTo>
                    <a:pt x="614831" y="0"/>
                  </a:lnTo>
                  <a:cubicBezTo>
                    <a:pt x="620180" y="0"/>
                    <a:pt x="625310" y="2125"/>
                    <a:pt x="629093" y="5907"/>
                  </a:cubicBezTo>
                  <a:cubicBezTo>
                    <a:pt x="632875" y="9690"/>
                    <a:pt x="635000" y="14820"/>
                    <a:pt x="635000" y="201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1D34FE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57150"/>
              <a:ext cx="635000" cy="100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3912321" y="2398690"/>
            <a:ext cx="958415" cy="958415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4007854" y="3382313"/>
            <a:ext cx="767349" cy="342005"/>
            <a:chOff x="0" y="0"/>
            <a:chExt cx="1509399" cy="672734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509399" cy="672734"/>
            </a:xfrm>
            <a:custGeom>
              <a:avLst/>
              <a:gdLst/>
              <a:ahLst/>
              <a:cxnLst/>
              <a:rect l="l" t="t" r="r" b="b"/>
              <a:pathLst>
                <a:path w="1509399" h="672734">
                  <a:moveTo>
                    <a:pt x="754700" y="672734"/>
                  </a:moveTo>
                  <a:lnTo>
                    <a:pt x="1509399" y="0"/>
                  </a:lnTo>
                  <a:lnTo>
                    <a:pt x="0" y="0"/>
                  </a:lnTo>
                  <a:lnTo>
                    <a:pt x="754700" y="672734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235844" y="-9098"/>
              <a:ext cx="1037712" cy="3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3253652" y="6427409"/>
            <a:ext cx="2275753" cy="404021"/>
            <a:chOff x="0" y="0"/>
            <a:chExt cx="757405" cy="134464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757405" cy="134464"/>
            </a:xfrm>
            <a:custGeom>
              <a:avLst/>
              <a:gdLst/>
              <a:ahLst/>
              <a:cxnLst/>
              <a:rect l="l" t="t" r="r" b="b"/>
              <a:pathLst>
                <a:path w="757405" h="134464">
                  <a:moveTo>
                    <a:pt x="0" y="0"/>
                  </a:moveTo>
                  <a:lnTo>
                    <a:pt x="757405" y="0"/>
                  </a:lnTo>
                  <a:lnTo>
                    <a:pt x="757405" y="134464"/>
                  </a:lnTo>
                  <a:lnTo>
                    <a:pt x="0" y="134464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57150"/>
              <a:ext cx="757405" cy="191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3" name="Freeform 63"/>
          <p:cNvSpPr/>
          <p:nvPr/>
        </p:nvSpPr>
        <p:spPr>
          <a:xfrm>
            <a:off x="6363872" y="2567993"/>
            <a:ext cx="606286" cy="619809"/>
          </a:xfrm>
          <a:custGeom>
            <a:avLst/>
            <a:gdLst/>
            <a:ahLst/>
            <a:cxnLst/>
            <a:rect l="l" t="t" r="r" b="b"/>
            <a:pathLst>
              <a:path w="606286" h="619809">
                <a:moveTo>
                  <a:pt x="0" y="0"/>
                </a:moveTo>
                <a:lnTo>
                  <a:pt x="606286" y="0"/>
                </a:lnTo>
                <a:lnTo>
                  <a:pt x="606286" y="619809"/>
                </a:lnTo>
                <a:lnTo>
                  <a:pt x="0" y="619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64" name="Freeform 64"/>
          <p:cNvSpPr/>
          <p:nvPr/>
        </p:nvSpPr>
        <p:spPr>
          <a:xfrm>
            <a:off x="14149706" y="2611921"/>
            <a:ext cx="564354" cy="564354"/>
          </a:xfrm>
          <a:custGeom>
            <a:avLst/>
            <a:gdLst/>
            <a:ahLst/>
            <a:cxnLst/>
            <a:rect l="l" t="t" r="r" b="b"/>
            <a:pathLst>
              <a:path w="564354" h="564354">
                <a:moveTo>
                  <a:pt x="0" y="0"/>
                </a:moveTo>
                <a:lnTo>
                  <a:pt x="564354" y="0"/>
                </a:lnTo>
                <a:lnTo>
                  <a:pt x="564354" y="564355"/>
                </a:lnTo>
                <a:lnTo>
                  <a:pt x="0" y="564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65" name="Freeform 65"/>
          <p:cNvSpPr/>
          <p:nvPr/>
        </p:nvSpPr>
        <p:spPr>
          <a:xfrm>
            <a:off x="8951899" y="2595721"/>
            <a:ext cx="586306" cy="564354"/>
          </a:xfrm>
          <a:custGeom>
            <a:avLst/>
            <a:gdLst/>
            <a:ahLst/>
            <a:cxnLst/>
            <a:rect l="l" t="t" r="r" b="b"/>
            <a:pathLst>
              <a:path w="586306" h="564354">
                <a:moveTo>
                  <a:pt x="0" y="0"/>
                </a:moveTo>
                <a:lnTo>
                  <a:pt x="586306" y="0"/>
                </a:lnTo>
                <a:lnTo>
                  <a:pt x="586306" y="564354"/>
                </a:lnTo>
                <a:lnTo>
                  <a:pt x="0" y="564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66" name="Freeform 66"/>
          <p:cNvSpPr/>
          <p:nvPr/>
        </p:nvSpPr>
        <p:spPr>
          <a:xfrm>
            <a:off x="11574868" y="2579520"/>
            <a:ext cx="521890" cy="596756"/>
          </a:xfrm>
          <a:custGeom>
            <a:avLst/>
            <a:gdLst/>
            <a:ahLst/>
            <a:cxnLst/>
            <a:rect l="l" t="t" r="r" b="b"/>
            <a:pathLst>
              <a:path w="521890" h="596756">
                <a:moveTo>
                  <a:pt x="0" y="0"/>
                </a:moveTo>
                <a:lnTo>
                  <a:pt x="521890" y="0"/>
                </a:lnTo>
                <a:lnTo>
                  <a:pt x="521890" y="596756"/>
                </a:lnTo>
                <a:lnTo>
                  <a:pt x="0" y="5967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67" name="TextBox 67"/>
          <p:cNvSpPr txBox="1"/>
          <p:nvPr/>
        </p:nvSpPr>
        <p:spPr>
          <a:xfrm>
            <a:off x="4428086" y="1539011"/>
            <a:ext cx="9047625" cy="33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1"/>
              </a:lnSpc>
            </a:pPr>
            <a:r>
              <a:rPr lang="en-US" sz="2029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Jednání se starosty v dotčeném území EDU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999123" y="6504089"/>
            <a:ext cx="1302792" cy="23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4"/>
              </a:lnSpc>
            </a:pPr>
            <a:r>
              <a:rPr lang="en-US" sz="1424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15. duben 2025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5714016" y="3749270"/>
            <a:ext cx="1905998" cy="11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122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Znojmo a Moravský Krumlov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5605082" y="4937987"/>
            <a:ext cx="2090875" cy="115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Projednání připravovaných opatření, aktivit a nastavení spolupráce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8469288" y="3676692"/>
            <a:ext cx="1545130" cy="11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122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Ivančice a Zastávka u Brna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8292053" y="4959078"/>
            <a:ext cx="1905998" cy="57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Obdobné jednání jako 15. dubna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1044126" y="3933815"/>
            <a:ext cx="1545130" cy="36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122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Miroslav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0863692" y="4805732"/>
            <a:ext cx="1905998" cy="144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Představení návrhu akčního plánu</a:t>
            </a:r>
          </a:p>
          <a:p>
            <a:pPr algn="ctr">
              <a:lnSpc>
                <a:spcPts val="2324"/>
              </a:lnSpc>
            </a:pPr>
            <a:endParaRPr lang="en-US" sz="1660">
              <a:solidFill>
                <a:srgbClr val="231F1F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Hostem byl Petr Závodský z EDU II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3618964" y="3933815"/>
            <a:ext cx="1545130" cy="36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122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Branišovice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3438530" y="4433882"/>
            <a:ext cx="1905998" cy="144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Představení schválené verze akčního plánu a poskytnutí aktuálních informací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8525749" y="6504089"/>
            <a:ext cx="1432207" cy="23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4"/>
              </a:lnSpc>
            </a:pPr>
            <a:r>
              <a:rPr lang="en-US" sz="1424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24. duben 2025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1098618" y="6504089"/>
            <a:ext cx="1432207" cy="23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4"/>
              </a:lnSpc>
            </a:pPr>
            <a:r>
              <a:rPr lang="en-US" sz="1424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29. květen 2025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3673456" y="6504089"/>
            <a:ext cx="1432207" cy="23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4"/>
              </a:lnSpc>
            </a:pPr>
            <a:r>
              <a:rPr lang="en-US" sz="1424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2. prosinec 2025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3363325" y="2163731"/>
            <a:ext cx="1291664" cy="1291664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 rot="-10800000">
            <a:off x="2788964" y="3069288"/>
            <a:ext cx="2440386" cy="4098429"/>
            <a:chOff x="0" y="0"/>
            <a:chExt cx="635000" cy="1066431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635000" cy="1062970"/>
            </a:xfrm>
            <a:custGeom>
              <a:avLst/>
              <a:gdLst/>
              <a:ahLst/>
              <a:cxnLst/>
              <a:rect l="l" t="t" r="r" b="b"/>
              <a:pathLst>
                <a:path w="635000" h="1062970">
                  <a:moveTo>
                    <a:pt x="635000" y="19828"/>
                  </a:moveTo>
                  <a:lnTo>
                    <a:pt x="635000" y="932303"/>
                  </a:lnTo>
                  <a:cubicBezTo>
                    <a:pt x="635000" y="944199"/>
                    <a:pt x="627538" y="954817"/>
                    <a:pt x="616344" y="958847"/>
                  </a:cubicBezTo>
                  <a:lnTo>
                    <a:pt x="336156" y="1059715"/>
                  </a:lnTo>
                  <a:cubicBezTo>
                    <a:pt x="324097" y="1064056"/>
                    <a:pt x="310903" y="1064056"/>
                    <a:pt x="298844" y="1059715"/>
                  </a:cubicBezTo>
                  <a:lnTo>
                    <a:pt x="18656" y="958847"/>
                  </a:lnTo>
                  <a:cubicBezTo>
                    <a:pt x="7463" y="954817"/>
                    <a:pt x="0" y="944199"/>
                    <a:pt x="0" y="932303"/>
                  </a:cubicBezTo>
                  <a:lnTo>
                    <a:pt x="0" y="19828"/>
                  </a:lnTo>
                  <a:cubicBezTo>
                    <a:pt x="0" y="8877"/>
                    <a:pt x="8877" y="0"/>
                    <a:pt x="19828" y="0"/>
                  </a:cubicBezTo>
                  <a:lnTo>
                    <a:pt x="615172" y="0"/>
                  </a:lnTo>
                  <a:cubicBezTo>
                    <a:pt x="626123" y="0"/>
                    <a:pt x="635000" y="8877"/>
                    <a:pt x="635000" y="198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57150"/>
              <a:ext cx="635000" cy="100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3521698" y="2322105"/>
            <a:ext cx="974917" cy="974917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3618876" y="3322662"/>
            <a:ext cx="780561" cy="347893"/>
            <a:chOff x="0" y="0"/>
            <a:chExt cx="1509399" cy="672734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1509399" cy="672734"/>
            </a:xfrm>
            <a:custGeom>
              <a:avLst/>
              <a:gdLst/>
              <a:ahLst/>
              <a:cxnLst/>
              <a:rect l="l" t="t" r="r" b="b"/>
              <a:pathLst>
                <a:path w="1509399" h="672734">
                  <a:moveTo>
                    <a:pt x="754700" y="672734"/>
                  </a:moveTo>
                  <a:lnTo>
                    <a:pt x="1509399" y="0"/>
                  </a:lnTo>
                  <a:lnTo>
                    <a:pt x="0" y="0"/>
                  </a:lnTo>
                  <a:lnTo>
                    <a:pt x="754700" y="672734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235844" y="-9098"/>
              <a:ext cx="1037712" cy="369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2851689" y="6420187"/>
            <a:ext cx="2314935" cy="410977"/>
            <a:chOff x="0" y="0"/>
            <a:chExt cx="757405" cy="134464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757405" cy="134464"/>
            </a:xfrm>
            <a:custGeom>
              <a:avLst/>
              <a:gdLst/>
              <a:ahLst/>
              <a:cxnLst/>
              <a:rect l="l" t="t" r="r" b="b"/>
              <a:pathLst>
                <a:path w="757405" h="134464">
                  <a:moveTo>
                    <a:pt x="0" y="0"/>
                  </a:moveTo>
                  <a:lnTo>
                    <a:pt x="757405" y="0"/>
                  </a:lnTo>
                  <a:lnTo>
                    <a:pt x="757405" y="134464"/>
                  </a:lnTo>
                  <a:lnTo>
                    <a:pt x="0" y="134464"/>
                  </a:lnTo>
                  <a:close/>
                </a:path>
              </a:pathLst>
            </a:custGeom>
            <a:solidFill>
              <a:srgbClr val="FB527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-57150"/>
              <a:ext cx="757405" cy="191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5" name="Freeform 95"/>
          <p:cNvSpPr/>
          <p:nvPr/>
        </p:nvSpPr>
        <p:spPr>
          <a:xfrm>
            <a:off x="3739036" y="2529777"/>
            <a:ext cx="540241" cy="559571"/>
          </a:xfrm>
          <a:custGeom>
            <a:avLst/>
            <a:gdLst/>
            <a:ahLst/>
            <a:cxnLst/>
            <a:rect l="l" t="t" r="r" b="b"/>
            <a:pathLst>
              <a:path w="540241" h="559571">
                <a:moveTo>
                  <a:pt x="0" y="0"/>
                </a:moveTo>
                <a:lnTo>
                  <a:pt x="540241" y="0"/>
                </a:lnTo>
                <a:lnTo>
                  <a:pt x="540241" y="559571"/>
                </a:lnTo>
                <a:lnTo>
                  <a:pt x="0" y="5595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96" name="TextBox 96"/>
          <p:cNvSpPr txBox="1"/>
          <p:nvPr/>
        </p:nvSpPr>
        <p:spPr>
          <a:xfrm>
            <a:off x="2940528" y="3669344"/>
            <a:ext cx="2126874" cy="111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8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Ivančice a Moravský Krumlov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3275533" y="6488990"/>
            <a:ext cx="1456865" cy="24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8"/>
              </a:lnSpc>
            </a:pPr>
            <a:r>
              <a:rPr lang="en-US" sz="1448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2. prosinec 2024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3039750" y="4918741"/>
            <a:ext cx="1938814" cy="117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</a:pPr>
            <a:r>
              <a:rPr lang="en-US" sz="1689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Prezentace výsledků socioekonomické studie Dukovany 2024</a:t>
            </a:r>
          </a:p>
        </p:txBody>
      </p:sp>
      <p:grpSp>
        <p:nvGrpSpPr>
          <p:cNvPr id="99" name="Group 99"/>
          <p:cNvGrpSpPr/>
          <p:nvPr/>
        </p:nvGrpSpPr>
        <p:grpSpPr>
          <a:xfrm>
            <a:off x="126003" y="-129090"/>
            <a:ext cx="17372318" cy="1856635"/>
            <a:chOff x="0" y="0"/>
            <a:chExt cx="23163090" cy="2475514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23163090" cy="2475514"/>
            </a:xfrm>
            <a:custGeom>
              <a:avLst/>
              <a:gdLst/>
              <a:ahLst/>
              <a:cxnLst/>
              <a:rect l="l" t="t" r="r" b="b"/>
              <a:pathLst>
                <a:path w="23163090" h="2475514">
                  <a:moveTo>
                    <a:pt x="0" y="0"/>
                  </a:moveTo>
                  <a:lnTo>
                    <a:pt x="23163090" y="0"/>
                  </a:lnTo>
                  <a:lnTo>
                    <a:pt x="23163090" y="2475514"/>
                  </a:lnTo>
                  <a:lnTo>
                    <a:pt x="0" y="24755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0" y="28575"/>
              <a:ext cx="23163090" cy="24469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Jednání v území</a:t>
              </a:r>
            </a:p>
          </p:txBody>
        </p:sp>
      </p:grpSp>
      <p:sp>
        <p:nvSpPr>
          <p:cNvPr id="102" name="AutoShape 102"/>
          <p:cNvSpPr/>
          <p:nvPr/>
        </p:nvSpPr>
        <p:spPr>
          <a:xfrm>
            <a:off x="2501851" y="8359705"/>
            <a:ext cx="13438971" cy="0"/>
          </a:xfrm>
          <a:prstGeom prst="line">
            <a:avLst/>
          </a:prstGeom>
          <a:ln w="295275" cap="rnd">
            <a:solidFill>
              <a:srgbClr val="E4E4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03" name="Group 103"/>
          <p:cNvGrpSpPr/>
          <p:nvPr/>
        </p:nvGrpSpPr>
        <p:grpSpPr>
          <a:xfrm>
            <a:off x="3886738" y="8172016"/>
            <a:ext cx="375377" cy="375377"/>
            <a:chOff x="0" y="0"/>
            <a:chExt cx="812800" cy="812800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  <a:ln w="47625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1629002" y="8172016"/>
            <a:ext cx="375377" cy="375377"/>
            <a:chOff x="0" y="0"/>
            <a:chExt cx="812800" cy="812800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  <a:ln w="47625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14244195" y="8172016"/>
            <a:ext cx="375377" cy="375377"/>
            <a:chOff x="0" y="0"/>
            <a:chExt cx="812800" cy="812800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  <a:ln w="47625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2" name="AutoShape 112"/>
          <p:cNvSpPr/>
          <p:nvPr/>
        </p:nvSpPr>
        <p:spPr>
          <a:xfrm>
            <a:off x="4068249" y="7339167"/>
            <a:ext cx="0" cy="839210"/>
          </a:xfrm>
          <a:prstGeom prst="line">
            <a:avLst/>
          </a:prstGeom>
          <a:ln w="38100" cap="flat">
            <a:solidFill>
              <a:srgbClr val="3C3C5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3" name="AutoShape 113"/>
          <p:cNvSpPr/>
          <p:nvPr/>
        </p:nvSpPr>
        <p:spPr>
          <a:xfrm>
            <a:off x="6669569" y="7339167"/>
            <a:ext cx="0" cy="839210"/>
          </a:xfrm>
          <a:prstGeom prst="line">
            <a:avLst/>
          </a:prstGeom>
          <a:ln w="38100" cap="flat">
            <a:solidFill>
              <a:srgbClr val="3C3C5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4" name="Group 114"/>
          <p:cNvGrpSpPr/>
          <p:nvPr/>
        </p:nvGrpSpPr>
        <p:grpSpPr>
          <a:xfrm>
            <a:off x="6479326" y="8172016"/>
            <a:ext cx="375377" cy="375377"/>
            <a:chOff x="0" y="0"/>
            <a:chExt cx="812800" cy="812800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  <a:ln w="47625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6" name="TextBox 1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7" name="AutoShape 117"/>
          <p:cNvSpPr/>
          <p:nvPr/>
        </p:nvSpPr>
        <p:spPr>
          <a:xfrm>
            <a:off x="9226002" y="7313677"/>
            <a:ext cx="0" cy="839210"/>
          </a:xfrm>
          <a:prstGeom prst="line">
            <a:avLst/>
          </a:prstGeom>
          <a:ln w="38100" cap="flat">
            <a:solidFill>
              <a:srgbClr val="3C3C5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8" name="Group 118"/>
          <p:cNvGrpSpPr/>
          <p:nvPr/>
        </p:nvGrpSpPr>
        <p:grpSpPr>
          <a:xfrm>
            <a:off x="9054164" y="8152887"/>
            <a:ext cx="375377" cy="375377"/>
            <a:chOff x="0" y="0"/>
            <a:chExt cx="812800" cy="812800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271"/>
            </a:solidFill>
            <a:ln w="47625" cap="sq">
              <a:solidFill>
                <a:srgbClr val="1D34FD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0" name="TextBox 1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1" name="AutoShape 121"/>
          <p:cNvSpPr/>
          <p:nvPr/>
        </p:nvSpPr>
        <p:spPr>
          <a:xfrm>
            <a:off x="11835813" y="7313677"/>
            <a:ext cx="0" cy="839210"/>
          </a:xfrm>
          <a:prstGeom prst="line">
            <a:avLst/>
          </a:prstGeom>
          <a:ln w="38100" cap="flat">
            <a:solidFill>
              <a:srgbClr val="3C3C5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2" name="AutoShape 122"/>
          <p:cNvSpPr/>
          <p:nvPr/>
        </p:nvSpPr>
        <p:spPr>
          <a:xfrm>
            <a:off x="14431883" y="7267572"/>
            <a:ext cx="0" cy="839210"/>
          </a:xfrm>
          <a:prstGeom prst="line">
            <a:avLst/>
          </a:prstGeom>
          <a:ln w="38100" cap="flat">
            <a:solidFill>
              <a:srgbClr val="3C3C5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4620187" y="1669394"/>
            <a:ext cx="9047625" cy="33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1"/>
              </a:lnSpc>
            </a:pPr>
            <a:r>
              <a:rPr lang="en-US" sz="2029" b="1">
                <a:solidFill>
                  <a:srgbClr val="1D34FD"/>
                </a:solidFill>
                <a:latin typeface="Lato Bold"/>
                <a:ea typeface="Lato Bold"/>
                <a:cs typeface="Lato Bold"/>
                <a:sym typeface="Lato Bold"/>
              </a:rPr>
              <a:t>Jednání s odborníky a zástupci organizací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05668" y="12428"/>
            <a:ext cx="12597670" cy="1845500"/>
            <a:chOff x="0" y="0"/>
            <a:chExt cx="20904798" cy="30624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904798" cy="3062456"/>
            </a:xfrm>
            <a:custGeom>
              <a:avLst/>
              <a:gdLst/>
              <a:ahLst/>
              <a:cxnLst/>
              <a:rect l="l" t="t" r="r" b="b"/>
              <a:pathLst>
                <a:path w="20904798" h="3062456">
                  <a:moveTo>
                    <a:pt x="0" y="0"/>
                  </a:moveTo>
                  <a:lnTo>
                    <a:pt x="20904798" y="0"/>
                  </a:lnTo>
                  <a:lnTo>
                    <a:pt x="20904798" y="3062456"/>
                  </a:lnTo>
                  <a:lnTo>
                    <a:pt x="0" y="30624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575"/>
              <a:ext cx="20904798" cy="30338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Jednání pracovních skupin EDU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8707" y="3016096"/>
            <a:ext cx="3086100" cy="3980471"/>
            <a:chOff x="0" y="0"/>
            <a:chExt cx="812800" cy="10483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048354"/>
            </a:xfrm>
            <a:custGeom>
              <a:avLst/>
              <a:gdLst/>
              <a:ahLst/>
              <a:cxnLst/>
              <a:rect l="l" t="t" r="r" b="b"/>
              <a:pathLst>
                <a:path w="812800" h="1048354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013233"/>
                  </a:lnTo>
                  <a:cubicBezTo>
                    <a:pt x="812800" y="1032630"/>
                    <a:pt x="797076" y="1048354"/>
                    <a:pt x="777679" y="1048354"/>
                  </a:cubicBezTo>
                  <a:lnTo>
                    <a:pt x="35121" y="1048354"/>
                  </a:lnTo>
                  <a:cubicBezTo>
                    <a:pt x="25806" y="1048354"/>
                    <a:pt x="16873" y="1044654"/>
                    <a:pt x="10287" y="1038068"/>
                  </a:cubicBezTo>
                  <a:cubicBezTo>
                    <a:pt x="3700" y="1031481"/>
                    <a:pt x="0" y="1022548"/>
                    <a:pt x="0" y="1013233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1105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19828" y="3016096"/>
            <a:ext cx="3086100" cy="3980471"/>
            <a:chOff x="0" y="0"/>
            <a:chExt cx="812800" cy="10483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048354"/>
            </a:xfrm>
            <a:custGeom>
              <a:avLst/>
              <a:gdLst/>
              <a:ahLst/>
              <a:cxnLst/>
              <a:rect l="l" t="t" r="r" b="b"/>
              <a:pathLst>
                <a:path w="812800" h="1048354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013233"/>
                  </a:lnTo>
                  <a:cubicBezTo>
                    <a:pt x="812800" y="1032630"/>
                    <a:pt x="797076" y="1048354"/>
                    <a:pt x="777679" y="1048354"/>
                  </a:cubicBezTo>
                  <a:lnTo>
                    <a:pt x="35121" y="1048354"/>
                  </a:lnTo>
                  <a:cubicBezTo>
                    <a:pt x="25806" y="1048354"/>
                    <a:pt x="16873" y="1044654"/>
                    <a:pt x="10287" y="1038068"/>
                  </a:cubicBezTo>
                  <a:cubicBezTo>
                    <a:pt x="3700" y="1031481"/>
                    <a:pt x="0" y="1022548"/>
                    <a:pt x="0" y="1013233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1105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27616" y="2495723"/>
            <a:ext cx="1708281" cy="1700495"/>
            <a:chOff x="0" y="0"/>
            <a:chExt cx="660400" cy="6573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0400" cy="657390"/>
            </a:xfrm>
            <a:custGeom>
              <a:avLst/>
              <a:gdLst/>
              <a:ahLst/>
              <a:cxnLst/>
              <a:rect l="l" t="t" r="r" b="b"/>
              <a:pathLst>
                <a:path w="660400" h="657390">
                  <a:moveTo>
                    <a:pt x="220252" y="638321"/>
                  </a:moveTo>
                  <a:cubicBezTo>
                    <a:pt x="254109" y="649835"/>
                    <a:pt x="292600" y="657390"/>
                    <a:pt x="330378" y="657390"/>
                  </a:cubicBezTo>
                  <a:cubicBezTo>
                    <a:pt x="368157" y="657390"/>
                    <a:pt x="404509" y="650913"/>
                    <a:pt x="438009" y="639399"/>
                  </a:cubicBezTo>
                  <a:cubicBezTo>
                    <a:pt x="438723" y="639040"/>
                    <a:pt x="439435" y="639040"/>
                    <a:pt x="440148" y="638681"/>
                  </a:cubicBezTo>
                  <a:cubicBezTo>
                    <a:pt x="565955" y="592625"/>
                    <a:pt x="658618" y="471011"/>
                    <a:pt x="660400" y="3323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32094"/>
                  </a:lnTo>
                  <a:cubicBezTo>
                    <a:pt x="1782" y="471730"/>
                    <a:pt x="93019" y="593345"/>
                    <a:pt x="220252" y="638321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660400" cy="587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008738" y="2495723"/>
            <a:ext cx="1708281" cy="1700495"/>
            <a:chOff x="0" y="0"/>
            <a:chExt cx="660400" cy="6573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657390"/>
            </a:xfrm>
            <a:custGeom>
              <a:avLst/>
              <a:gdLst/>
              <a:ahLst/>
              <a:cxnLst/>
              <a:rect l="l" t="t" r="r" b="b"/>
              <a:pathLst>
                <a:path w="660400" h="657390">
                  <a:moveTo>
                    <a:pt x="220252" y="638321"/>
                  </a:moveTo>
                  <a:cubicBezTo>
                    <a:pt x="254109" y="649835"/>
                    <a:pt x="292600" y="657390"/>
                    <a:pt x="330378" y="657390"/>
                  </a:cubicBezTo>
                  <a:cubicBezTo>
                    <a:pt x="368157" y="657390"/>
                    <a:pt x="404509" y="650913"/>
                    <a:pt x="438009" y="639399"/>
                  </a:cubicBezTo>
                  <a:cubicBezTo>
                    <a:pt x="438723" y="639040"/>
                    <a:pt x="439435" y="639040"/>
                    <a:pt x="440148" y="638681"/>
                  </a:cubicBezTo>
                  <a:cubicBezTo>
                    <a:pt x="565955" y="592625"/>
                    <a:pt x="658618" y="471011"/>
                    <a:pt x="660400" y="3323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32094"/>
                  </a:lnTo>
                  <a:cubicBezTo>
                    <a:pt x="1782" y="471730"/>
                    <a:pt x="93019" y="593345"/>
                    <a:pt x="220252" y="638321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660400" cy="587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00950" y="3016096"/>
            <a:ext cx="3086100" cy="3980471"/>
            <a:chOff x="0" y="0"/>
            <a:chExt cx="812800" cy="10483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1048354"/>
            </a:xfrm>
            <a:custGeom>
              <a:avLst/>
              <a:gdLst/>
              <a:ahLst/>
              <a:cxnLst/>
              <a:rect l="l" t="t" r="r" b="b"/>
              <a:pathLst>
                <a:path w="812800" h="1048354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013233"/>
                  </a:lnTo>
                  <a:cubicBezTo>
                    <a:pt x="812800" y="1032630"/>
                    <a:pt x="797076" y="1048354"/>
                    <a:pt x="777679" y="1048354"/>
                  </a:cubicBezTo>
                  <a:lnTo>
                    <a:pt x="35121" y="1048354"/>
                  </a:lnTo>
                  <a:cubicBezTo>
                    <a:pt x="25806" y="1048354"/>
                    <a:pt x="16873" y="1044654"/>
                    <a:pt x="10287" y="1038068"/>
                  </a:cubicBezTo>
                  <a:cubicBezTo>
                    <a:pt x="3700" y="1031481"/>
                    <a:pt x="0" y="1022548"/>
                    <a:pt x="0" y="1013233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1105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289860" y="2495723"/>
            <a:ext cx="1708281" cy="1700495"/>
            <a:chOff x="0" y="0"/>
            <a:chExt cx="660400" cy="6573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60400" cy="657390"/>
            </a:xfrm>
            <a:custGeom>
              <a:avLst/>
              <a:gdLst/>
              <a:ahLst/>
              <a:cxnLst/>
              <a:rect l="l" t="t" r="r" b="b"/>
              <a:pathLst>
                <a:path w="660400" h="657390">
                  <a:moveTo>
                    <a:pt x="220252" y="638321"/>
                  </a:moveTo>
                  <a:cubicBezTo>
                    <a:pt x="254109" y="649835"/>
                    <a:pt x="292600" y="657390"/>
                    <a:pt x="330378" y="657390"/>
                  </a:cubicBezTo>
                  <a:cubicBezTo>
                    <a:pt x="368157" y="657390"/>
                    <a:pt x="404509" y="650913"/>
                    <a:pt x="438009" y="639399"/>
                  </a:cubicBezTo>
                  <a:cubicBezTo>
                    <a:pt x="438723" y="639040"/>
                    <a:pt x="439435" y="639040"/>
                    <a:pt x="440148" y="638681"/>
                  </a:cubicBezTo>
                  <a:cubicBezTo>
                    <a:pt x="565955" y="592625"/>
                    <a:pt x="658618" y="471011"/>
                    <a:pt x="660400" y="3323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32094"/>
                  </a:lnTo>
                  <a:cubicBezTo>
                    <a:pt x="1782" y="471730"/>
                    <a:pt x="93019" y="593345"/>
                    <a:pt x="220252" y="638321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660400" cy="587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82072" y="3016096"/>
            <a:ext cx="3086100" cy="3980471"/>
            <a:chOff x="0" y="0"/>
            <a:chExt cx="812800" cy="10483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048354"/>
            </a:xfrm>
            <a:custGeom>
              <a:avLst/>
              <a:gdLst/>
              <a:ahLst/>
              <a:cxnLst/>
              <a:rect l="l" t="t" r="r" b="b"/>
              <a:pathLst>
                <a:path w="812800" h="1048354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013233"/>
                  </a:lnTo>
                  <a:cubicBezTo>
                    <a:pt x="812800" y="1032630"/>
                    <a:pt x="797076" y="1048354"/>
                    <a:pt x="777679" y="1048354"/>
                  </a:cubicBezTo>
                  <a:lnTo>
                    <a:pt x="35121" y="1048354"/>
                  </a:lnTo>
                  <a:cubicBezTo>
                    <a:pt x="25806" y="1048354"/>
                    <a:pt x="16873" y="1044654"/>
                    <a:pt x="10287" y="1038068"/>
                  </a:cubicBezTo>
                  <a:cubicBezTo>
                    <a:pt x="3700" y="1031481"/>
                    <a:pt x="0" y="1022548"/>
                    <a:pt x="0" y="1013233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1105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570981" y="2495723"/>
            <a:ext cx="1708281" cy="1700495"/>
            <a:chOff x="0" y="0"/>
            <a:chExt cx="660400" cy="65739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60400" cy="657390"/>
            </a:xfrm>
            <a:custGeom>
              <a:avLst/>
              <a:gdLst/>
              <a:ahLst/>
              <a:cxnLst/>
              <a:rect l="l" t="t" r="r" b="b"/>
              <a:pathLst>
                <a:path w="660400" h="657390">
                  <a:moveTo>
                    <a:pt x="220252" y="638321"/>
                  </a:moveTo>
                  <a:cubicBezTo>
                    <a:pt x="254109" y="649835"/>
                    <a:pt x="292600" y="657390"/>
                    <a:pt x="330378" y="657390"/>
                  </a:cubicBezTo>
                  <a:cubicBezTo>
                    <a:pt x="368157" y="657390"/>
                    <a:pt x="404509" y="650913"/>
                    <a:pt x="438009" y="639399"/>
                  </a:cubicBezTo>
                  <a:cubicBezTo>
                    <a:pt x="438723" y="639040"/>
                    <a:pt x="439435" y="639040"/>
                    <a:pt x="440148" y="638681"/>
                  </a:cubicBezTo>
                  <a:cubicBezTo>
                    <a:pt x="565955" y="592625"/>
                    <a:pt x="658618" y="471011"/>
                    <a:pt x="660400" y="3323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32094"/>
                  </a:lnTo>
                  <a:cubicBezTo>
                    <a:pt x="1782" y="471730"/>
                    <a:pt x="93019" y="593345"/>
                    <a:pt x="220252" y="638321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660400" cy="587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163193" y="3016096"/>
            <a:ext cx="3086100" cy="3980471"/>
            <a:chOff x="0" y="0"/>
            <a:chExt cx="812800" cy="104835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1048354"/>
            </a:xfrm>
            <a:custGeom>
              <a:avLst/>
              <a:gdLst/>
              <a:ahLst/>
              <a:cxnLst/>
              <a:rect l="l" t="t" r="r" b="b"/>
              <a:pathLst>
                <a:path w="812800" h="1048354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013233"/>
                  </a:lnTo>
                  <a:cubicBezTo>
                    <a:pt x="812800" y="1032630"/>
                    <a:pt x="797076" y="1048354"/>
                    <a:pt x="777679" y="1048354"/>
                  </a:cubicBezTo>
                  <a:lnTo>
                    <a:pt x="35121" y="1048354"/>
                  </a:lnTo>
                  <a:cubicBezTo>
                    <a:pt x="25806" y="1048354"/>
                    <a:pt x="16873" y="1044654"/>
                    <a:pt x="10287" y="1038068"/>
                  </a:cubicBezTo>
                  <a:cubicBezTo>
                    <a:pt x="3700" y="1031481"/>
                    <a:pt x="0" y="1022548"/>
                    <a:pt x="0" y="1013233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812800" cy="1105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852103" y="2495723"/>
            <a:ext cx="1708281" cy="1700495"/>
            <a:chOff x="0" y="0"/>
            <a:chExt cx="660400" cy="6573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60400" cy="657390"/>
            </a:xfrm>
            <a:custGeom>
              <a:avLst/>
              <a:gdLst/>
              <a:ahLst/>
              <a:cxnLst/>
              <a:rect l="l" t="t" r="r" b="b"/>
              <a:pathLst>
                <a:path w="660400" h="657390">
                  <a:moveTo>
                    <a:pt x="220252" y="638321"/>
                  </a:moveTo>
                  <a:cubicBezTo>
                    <a:pt x="254109" y="649835"/>
                    <a:pt x="292600" y="657390"/>
                    <a:pt x="330378" y="657390"/>
                  </a:cubicBezTo>
                  <a:cubicBezTo>
                    <a:pt x="368157" y="657390"/>
                    <a:pt x="404509" y="650913"/>
                    <a:pt x="438009" y="639399"/>
                  </a:cubicBezTo>
                  <a:cubicBezTo>
                    <a:pt x="438723" y="639040"/>
                    <a:pt x="439435" y="639040"/>
                    <a:pt x="440148" y="638681"/>
                  </a:cubicBezTo>
                  <a:cubicBezTo>
                    <a:pt x="565955" y="592625"/>
                    <a:pt x="658618" y="471011"/>
                    <a:pt x="660400" y="33234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32094"/>
                  </a:lnTo>
                  <a:cubicBezTo>
                    <a:pt x="1782" y="471730"/>
                    <a:pt x="93019" y="593345"/>
                    <a:pt x="220252" y="638321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660400" cy="587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28700" y="7446413"/>
            <a:ext cx="3244119" cy="233566"/>
            <a:chOff x="0" y="0"/>
            <a:chExt cx="854418" cy="6151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54418" cy="61515"/>
            </a:xfrm>
            <a:custGeom>
              <a:avLst/>
              <a:gdLst/>
              <a:ahLst/>
              <a:cxnLst/>
              <a:rect l="l" t="t" r="r" b="b"/>
              <a:pathLst>
                <a:path w="854418" h="61515">
                  <a:moveTo>
                    <a:pt x="0" y="0"/>
                  </a:moveTo>
                  <a:lnTo>
                    <a:pt x="854418" y="0"/>
                  </a:lnTo>
                  <a:lnTo>
                    <a:pt x="854418" y="61515"/>
                  </a:lnTo>
                  <a:lnTo>
                    <a:pt x="0" y="61515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54418" cy="118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516937" y="7446413"/>
            <a:ext cx="3244119" cy="233566"/>
            <a:chOff x="0" y="0"/>
            <a:chExt cx="854418" cy="6151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54418" cy="61515"/>
            </a:xfrm>
            <a:custGeom>
              <a:avLst/>
              <a:gdLst/>
              <a:ahLst/>
              <a:cxnLst/>
              <a:rect l="l" t="t" r="r" b="b"/>
              <a:pathLst>
                <a:path w="854418" h="61515">
                  <a:moveTo>
                    <a:pt x="0" y="0"/>
                  </a:moveTo>
                  <a:lnTo>
                    <a:pt x="854418" y="0"/>
                  </a:lnTo>
                  <a:lnTo>
                    <a:pt x="854418" y="61515"/>
                  </a:lnTo>
                  <a:lnTo>
                    <a:pt x="0" y="61515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854418" cy="118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272819" y="7446413"/>
            <a:ext cx="3244119" cy="233566"/>
            <a:chOff x="0" y="0"/>
            <a:chExt cx="854418" cy="6151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54418" cy="61515"/>
            </a:xfrm>
            <a:custGeom>
              <a:avLst/>
              <a:gdLst/>
              <a:ahLst/>
              <a:cxnLst/>
              <a:rect l="l" t="t" r="r" b="b"/>
              <a:pathLst>
                <a:path w="854418" h="61515">
                  <a:moveTo>
                    <a:pt x="0" y="0"/>
                  </a:moveTo>
                  <a:lnTo>
                    <a:pt x="854418" y="0"/>
                  </a:lnTo>
                  <a:lnTo>
                    <a:pt x="854418" y="61515"/>
                  </a:lnTo>
                  <a:lnTo>
                    <a:pt x="0" y="61515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54418" cy="118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0761056" y="7446413"/>
            <a:ext cx="3244119" cy="233566"/>
            <a:chOff x="0" y="0"/>
            <a:chExt cx="854418" cy="6151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54418" cy="61515"/>
            </a:xfrm>
            <a:custGeom>
              <a:avLst/>
              <a:gdLst/>
              <a:ahLst/>
              <a:cxnLst/>
              <a:rect l="l" t="t" r="r" b="b"/>
              <a:pathLst>
                <a:path w="854418" h="61515">
                  <a:moveTo>
                    <a:pt x="0" y="0"/>
                  </a:moveTo>
                  <a:lnTo>
                    <a:pt x="854418" y="0"/>
                  </a:lnTo>
                  <a:lnTo>
                    <a:pt x="854418" y="61515"/>
                  </a:lnTo>
                  <a:lnTo>
                    <a:pt x="0" y="61515"/>
                  </a:ln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854418" cy="118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005175" y="7446413"/>
            <a:ext cx="3244119" cy="233566"/>
            <a:chOff x="0" y="0"/>
            <a:chExt cx="854418" cy="6151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54418" cy="61515"/>
            </a:xfrm>
            <a:custGeom>
              <a:avLst/>
              <a:gdLst/>
              <a:ahLst/>
              <a:cxnLst/>
              <a:rect l="l" t="t" r="r" b="b"/>
              <a:pathLst>
                <a:path w="854418" h="61515">
                  <a:moveTo>
                    <a:pt x="0" y="0"/>
                  </a:moveTo>
                  <a:lnTo>
                    <a:pt x="854418" y="0"/>
                  </a:lnTo>
                  <a:lnTo>
                    <a:pt x="854418" y="61515"/>
                  </a:lnTo>
                  <a:lnTo>
                    <a:pt x="0" y="61515"/>
                  </a:lnTo>
                  <a:close/>
                </a:path>
              </a:pathLst>
            </a:custGeom>
            <a:solidFill>
              <a:srgbClr val="1D34F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854418" cy="118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2353675" y="7335115"/>
            <a:ext cx="456163" cy="456163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76200" cap="sq">
              <a:solidFill>
                <a:srgbClr val="FB5271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666797" y="7335115"/>
            <a:ext cx="456163" cy="456163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76200" cap="sq">
              <a:solidFill>
                <a:srgbClr val="FB5271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8979918" y="7335115"/>
            <a:ext cx="456163" cy="456163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76200" cap="sq">
              <a:solidFill>
                <a:srgbClr val="FB5271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2293039" y="7335115"/>
            <a:ext cx="456163" cy="456163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76200" cap="sq">
              <a:solidFill>
                <a:srgbClr val="FB5271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5606161" y="7335115"/>
            <a:ext cx="456163" cy="456163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E"/>
            </a:solidFill>
            <a:ln w="76200" cap="sq">
              <a:solidFill>
                <a:srgbClr val="FB5271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>
            <a:off x="5467730" y="2808493"/>
            <a:ext cx="854295" cy="854295"/>
          </a:xfrm>
          <a:custGeom>
            <a:avLst/>
            <a:gdLst/>
            <a:ahLst/>
            <a:cxnLst/>
            <a:rect l="l" t="t" r="r" b="b"/>
            <a:pathLst>
              <a:path w="854295" h="854295">
                <a:moveTo>
                  <a:pt x="0" y="0"/>
                </a:moveTo>
                <a:lnTo>
                  <a:pt x="854296" y="0"/>
                </a:lnTo>
                <a:lnTo>
                  <a:pt x="854296" y="854295"/>
                </a:lnTo>
                <a:lnTo>
                  <a:pt x="0" y="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68" name="Freeform 68"/>
          <p:cNvSpPr/>
          <p:nvPr/>
        </p:nvSpPr>
        <p:spPr>
          <a:xfrm>
            <a:off x="8864047" y="2901030"/>
            <a:ext cx="687904" cy="684152"/>
          </a:xfrm>
          <a:custGeom>
            <a:avLst/>
            <a:gdLst/>
            <a:ahLst/>
            <a:cxnLst/>
            <a:rect l="l" t="t" r="r" b="b"/>
            <a:pathLst>
              <a:path w="687904" h="684152">
                <a:moveTo>
                  <a:pt x="0" y="0"/>
                </a:moveTo>
                <a:lnTo>
                  <a:pt x="687904" y="0"/>
                </a:lnTo>
                <a:lnTo>
                  <a:pt x="687904" y="684151"/>
                </a:lnTo>
                <a:lnTo>
                  <a:pt x="0" y="684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69" name="Freeform 69"/>
          <p:cNvSpPr/>
          <p:nvPr/>
        </p:nvSpPr>
        <p:spPr>
          <a:xfrm>
            <a:off x="15333890" y="2922722"/>
            <a:ext cx="832397" cy="694234"/>
          </a:xfrm>
          <a:custGeom>
            <a:avLst/>
            <a:gdLst/>
            <a:ahLst/>
            <a:cxnLst/>
            <a:rect l="l" t="t" r="r" b="b"/>
            <a:pathLst>
              <a:path w="832397" h="694234">
                <a:moveTo>
                  <a:pt x="0" y="0"/>
                </a:moveTo>
                <a:lnTo>
                  <a:pt x="832397" y="0"/>
                </a:lnTo>
                <a:lnTo>
                  <a:pt x="832397" y="694233"/>
                </a:lnTo>
                <a:lnTo>
                  <a:pt x="0" y="694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70" name="Freeform 70"/>
          <p:cNvSpPr/>
          <p:nvPr/>
        </p:nvSpPr>
        <p:spPr>
          <a:xfrm>
            <a:off x="12075457" y="2907792"/>
            <a:ext cx="891327" cy="662460"/>
          </a:xfrm>
          <a:custGeom>
            <a:avLst/>
            <a:gdLst/>
            <a:ahLst/>
            <a:cxnLst/>
            <a:rect l="l" t="t" r="r" b="b"/>
            <a:pathLst>
              <a:path w="891327" h="662460">
                <a:moveTo>
                  <a:pt x="0" y="0"/>
                </a:moveTo>
                <a:lnTo>
                  <a:pt x="891327" y="0"/>
                </a:lnTo>
                <a:lnTo>
                  <a:pt x="891327" y="662459"/>
                </a:lnTo>
                <a:lnTo>
                  <a:pt x="0" y="6624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71" name="Freeform 71"/>
          <p:cNvSpPr/>
          <p:nvPr/>
        </p:nvSpPr>
        <p:spPr>
          <a:xfrm>
            <a:off x="2248823" y="2901030"/>
            <a:ext cx="680355" cy="669222"/>
          </a:xfrm>
          <a:custGeom>
            <a:avLst/>
            <a:gdLst/>
            <a:ahLst/>
            <a:cxnLst/>
            <a:rect l="l" t="t" r="r" b="b"/>
            <a:pathLst>
              <a:path w="680355" h="669222">
                <a:moveTo>
                  <a:pt x="0" y="0"/>
                </a:moveTo>
                <a:lnTo>
                  <a:pt x="680355" y="0"/>
                </a:lnTo>
                <a:lnTo>
                  <a:pt x="680355" y="669221"/>
                </a:lnTo>
                <a:lnTo>
                  <a:pt x="0" y="669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72" name="TextBox 72"/>
          <p:cNvSpPr txBox="1"/>
          <p:nvPr/>
        </p:nvSpPr>
        <p:spPr>
          <a:xfrm>
            <a:off x="1605498" y="4405768"/>
            <a:ext cx="195251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PS Doprava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4886620" y="4405768"/>
            <a:ext cx="1952516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PS školství a vzdělávání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446495" y="6958467"/>
            <a:ext cx="240852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B5271"/>
                </a:solidFill>
                <a:latin typeface="Lato Bold"/>
                <a:ea typeface="Lato Bold"/>
                <a:cs typeface="Lato Bold"/>
                <a:sym typeface="Lato Bold"/>
              </a:rPr>
              <a:t>18. březen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4658614" y="5349318"/>
            <a:ext cx="2408529" cy="125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18. a 24. března proběhlo nastavení spolupráce v rámci pracovních skupin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8167742" y="4405768"/>
            <a:ext cx="1952516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PS krizové a IZS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7932094" y="5262829"/>
            <a:ext cx="2551811" cy="157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17. a 29. duben byl ve znamení poskytnutí informací ohledně sběru projektů a diskuze k akčnímu plánu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1448863" y="4405768"/>
            <a:ext cx="195251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PS Doprava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4729985" y="4405768"/>
            <a:ext cx="195251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Všechny PS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4653972" y="4921199"/>
            <a:ext cx="2192234" cy="157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231F1F"/>
                </a:solidFill>
                <a:latin typeface="Lato"/>
                <a:ea typeface="Lato"/>
                <a:cs typeface="Lato"/>
                <a:sym typeface="Lato"/>
              </a:rPr>
              <a:t>Představení akčního plánu a informace o dalších krocích v rámci stavby EDU</a:t>
            </a: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23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1329082" y="5417580"/>
            <a:ext cx="2643356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PS Zdravotnictví a sociální služby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605498" y="4911674"/>
            <a:ext cx="2180598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PS krizové a IZS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4658614" y="6958467"/>
            <a:ext cx="240852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B5271"/>
                </a:solidFill>
                <a:latin typeface="Lato Bold"/>
                <a:ea typeface="Lato Bold"/>
                <a:cs typeface="Lato Bold"/>
                <a:sym typeface="Lato Bold"/>
              </a:rPr>
              <a:t>24. březen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939735" y="6958467"/>
            <a:ext cx="240852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B5271"/>
                </a:solidFill>
                <a:latin typeface="Lato Bold"/>
                <a:ea typeface="Lato Bold"/>
                <a:cs typeface="Lato Bold"/>
                <a:sym typeface="Lato Bold"/>
              </a:rPr>
              <a:t>17. duben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1242899" y="6993438"/>
            <a:ext cx="240852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B5271"/>
                </a:solidFill>
                <a:latin typeface="Lato Bold"/>
                <a:ea typeface="Lato Bold"/>
                <a:cs typeface="Lato Bold"/>
                <a:sym typeface="Lato Bold"/>
              </a:rPr>
              <a:t>29. duben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1470905" y="4949182"/>
            <a:ext cx="1952516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PS školství a vzdělávání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1125486" y="5866208"/>
            <a:ext cx="2643356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231F1F"/>
                </a:solidFill>
                <a:latin typeface="Lato Bold"/>
                <a:ea typeface="Lato Bold"/>
                <a:cs typeface="Lato Bold"/>
                <a:sym typeface="Lato Bold"/>
              </a:rPr>
              <a:t>PS Zdravotnictví a sociální služby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4165260" y="6958467"/>
            <a:ext cx="316965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FB5271"/>
                </a:solidFill>
                <a:latin typeface="Lato Bold"/>
                <a:ea typeface="Lato Bold"/>
                <a:cs typeface="Lato Bold"/>
                <a:sym typeface="Lato Bold"/>
              </a:rPr>
              <a:t>30. červenec a 2. prosinec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99" r="-600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86763" y="208616"/>
            <a:ext cx="15714478" cy="2439989"/>
            <a:chOff x="0" y="0"/>
            <a:chExt cx="20952638" cy="32533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52637" cy="3253318"/>
            </a:xfrm>
            <a:custGeom>
              <a:avLst/>
              <a:gdLst/>
              <a:ahLst/>
              <a:cxnLst/>
              <a:rect l="l" t="t" r="r" b="b"/>
              <a:pathLst>
                <a:path w="20952637" h="3253318">
                  <a:moveTo>
                    <a:pt x="0" y="0"/>
                  </a:moveTo>
                  <a:lnTo>
                    <a:pt x="20952637" y="0"/>
                  </a:lnTo>
                  <a:lnTo>
                    <a:pt x="20952637" y="3253318"/>
                  </a:lnTo>
                  <a:lnTo>
                    <a:pt x="0" y="32533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0952638" cy="32247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Akční plány – implementační rámec</a:t>
              </a:r>
            </a:p>
            <a:p>
              <a:pPr algn="l">
                <a:lnSpc>
                  <a:spcPts val="5832"/>
                </a:lnSpc>
              </a:pPr>
              <a:endParaRPr lang="en-US" sz="5400" b="1">
                <a:solidFill>
                  <a:srgbClr val="FF5172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95332" y="1726572"/>
            <a:ext cx="12697336" cy="5569759"/>
            <a:chOff x="0" y="0"/>
            <a:chExt cx="16929782" cy="74263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929736" cy="7426325"/>
            </a:xfrm>
            <a:custGeom>
              <a:avLst/>
              <a:gdLst/>
              <a:ahLst/>
              <a:cxnLst/>
              <a:rect l="l" t="t" r="r" b="b"/>
              <a:pathLst>
                <a:path w="16929736" h="7426325">
                  <a:moveTo>
                    <a:pt x="0" y="0"/>
                  </a:moveTo>
                  <a:lnTo>
                    <a:pt x="16929736" y="0"/>
                  </a:lnTo>
                  <a:lnTo>
                    <a:pt x="16929736" y="7426325"/>
                  </a:lnTo>
                  <a:lnTo>
                    <a:pt x="0" y="742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591" b="-1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99" r="-600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99020" y="80367"/>
            <a:ext cx="11019725" cy="1112075"/>
            <a:chOff x="0" y="0"/>
            <a:chExt cx="14692967" cy="14827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92967" cy="1482767"/>
            </a:xfrm>
            <a:custGeom>
              <a:avLst/>
              <a:gdLst/>
              <a:ahLst/>
              <a:cxnLst/>
              <a:rect l="l" t="t" r="r" b="b"/>
              <a:pathLst>
                <a:path w="14692967" h="1482767">
                  <a:moveTo>
                    <a:pt x="0" y="0"/>
                  </a:moveTo>
                  <a:lnTo>
                    <a:pt x="14692967" y="0"/>
                  </a:lnTo>
                  <a:lnTo>
                    <a:pt x="14692967" y="1482767"/>
                  </a:lnTo>
                  <a:lnTo>
                    <a:pt x="0" y="14827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4692967" cy="14541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Struktura akčního plánu kraje 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60704" y="2380463"/>
            <a:ext cx="13680675" cy="474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7"/>
              </a:lnSpc>
            </a:pPr>
            <a:r>
              <a:rPr lang="en-US" sz="3131" b="1">
                <a:solidFill>
                  <a:srgbClr val="0031FF"/>
                </a:solidFill>
                <a:latin typeface="Arial Bold"/>
                <a:ea typeface="Arial Bold"/>
                <a:cs typeface="Arial Bold"/>
                <a:sym typeface="Arial Bold"/>
              </a:rPr>
              <a:t>Opatření na národní úrovni – </a:t>
            </a:r>
            <a:r>
              <a:rPr lang="en-US" sz="3131">
                <a:solidFill>
                  <a:srgbClr val="0031FF"/>
                </a:solidFill>
                <a:latin typeface="Arial"/>
                <a:ea typeface="Arial"/>
                <a:cs typeface="Arial"/>
                <a:sym typeface="Arial"/>
              </a:rPr>
              <a:t>vyžadují iniciaci nebo podporu státu (zejména ministerstev).</a:t>
            </a:r>
          </a:p>
          <a:p>
            <a:pPr algn="l">
              <a:lnSpc>
                <a:spcPts val="3757"/>
              </a:lnSpc>
            </a:pPr>
            <a:endParaRPr lang="en-US" sz="3131">
              <a:solidFill>
                <a:srgbClr val="0031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757"/>
              </a:lnSpc>
            </a:pPr>
            <a:endParaRPr lang="en-US" sz="3131">
              <a:solidFill>
                <a:srgbClr val="0031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757"/>
              </a:lnSpc>
            </a:pPr>
            <a:r>
              <a:rPr lang="en-US" sz="3131" b="1">
                <a:solidFill>
                  <a:srgbClr val="0031FF"/>
                </a:solidFill>
                <a:latin typeface="Arial Bold"/>
                <a:ea typeface="Arial Bold"/>
                <a:cs typeface="Arial Bold"/>
                <a:sym typeface="Arial Bold"/>
              </a:rPr>
              <a:t>Opatření kraje – </a:t>
            </a:r>
            <a:r>
              <a:rPr lang="en-US" sz="3131">
                <a:solidFill>
                  <a:srgbClr val="0031FF"/>
                </a:solidFill>
                <a:latin typeface="Arial"/>
                <a:ea typeface="Arial"/>
                <a:cs typeface="Arial"/>
                <a:sym typeface="Arial"/>
              </a:rPr>
              <a:t>jsou v přímé gesci Jihomoravského kraje</a:t>
            </a:r>
          </a:p>
          <a:p>
            <a:pPr algn="l">
              <a:lnSpc>
                <a:spcPts val="3757"/>
              </a:lnSpc>
            </a:pPr>
            <a:endParaRPr lang="en-US" sz="3131">
              <a:solidFill>
                <a:srgbClr val="0031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757"/>
              </a:lnSpc>
            </a:pPr>
            <a:endParaRPr lang="en-US" sz="3131">
              <a:solidFill>
                <a:srgbClr val="0031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757"/>
              </a:lnSpc>
            </a:pPr>
            <a:r>
              <a:rPr lang="en-US" sz="3131" b="1">
                <a:solidFill>
                  <a:srgbClr val="0031FF"/>
                </a:solidFill>
                <a:latin typeface="Arial Bold"/>
                <a:ea typeface="Arial Bold"/>
                <a:cs typeface="Arial Bold"/>
                <a:sym typeface="Arial Bold"/>
              </a:rPr>
              <a:t>Opatření obcí – </a:t>
            </a:r>
            <a:r>
              <a:rPr lang="en-US" sz="3131">
                <a:solidFill>
                  <a:srgbClr val="0031FF"/>
                </a:solidFill>
                <a:latin typeface="Arial"/>
                <a:ea typeface="Arial"/>
                <a:cs typeface="Arial"/>
                <a:sym typeface="Arial"/>
              </a:rPr>
              <a:t>doporučené kroky realizované obcemi a dalšími partnery v území</a:t>
            </a:r>
          </a:p>
          <a:p>
            <a:pPr algn="l">
              <a:lnSpc>
                <a:spcPts val="3757"/>
              </a:lnSpc>
            </a:pPr>
            <a:endParaRPr lang="en-US" sz="3131">
              <a:solidFill>
                <a:srgbClr val="0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61938" y="2154830"/>
            <a:ext cx="2595655" cy="1283669"/>
          </a:xfrm>
          <a:custGeom>
            <a:avLst/>
            <a:gdLst/>
            <a:ahLst/>
            <a:cxnLst/>
            <a:rect l="l" t="t" r="r" b="b"/>
            <a:pathLst>
              <a:path w="2595655" h="1283669">
                <a:moveTo>
                  <a:pt x="0" y="0"/>
                </a:moveTo>
                <a:lnTo>
                  <a:pt x="2595654" y="0"/>
                </a:lnTo>
                <a:lnTo>
                  <a:pt x="2595654" y="1283670"/>
                </a:lnTo>
                <a:lnTo>
                  <a:pt x="0" y="1283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1819214" y="2293681"/>
            <a:ext cx="1005968" cy="100596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19050" cap="sq">
              <a:solidFill>
                <a:srgbClr val="F1F3F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835" tIns="36835" rIns="36835" bIns="36835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095499" y="2563610"/>
            <a:ext cx="453398" cy="466110"/>
          </a:xfrm>
          <a:custGeom>
            <a:avLst/>
            <a:gdLst/>
            <a:ahLst/>
            <a:cxnLst/>
            <a:rect l="l" t="t" r="r" b="b"/>
            <a:pathLst>
              <a:path w="453398" h="466110">
                <a:moveTo>
                  <a:pt x="0" y="0"/>
                </a:moveTo>
                <a:lnTo>
                  <a:pt x="453398" y="0"/>
                </a:lnTo>
                <a:lnTo>
                  <a:pt x="453398" y="466110"/>
                </a:lnTo>
                <a:lnTo>
                  <a:pt x="0" y="466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616942" y="2627122"/>
            <a:ext cx="1146338" cy="30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6"/>
              </a:lnSpc>
              <a:spcBef>
                <a:spcPct val="0"/>
              </a:spcBef>
            </a:pPr>
            <a:r>
              <a:rPr lang="en-US" sz="1761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Krok 1</a:t>
            </a:r>
          </a:p>
        </p:txBody>
      </p:sp>
      <p:sp>
        <p:nvSpPr>
          <p:cNvPr id="13" name="Freeform 13"/>
          <p:cNvSpPr/>
          <p:nvPr/>
        </p:nvSpPr>
        <p:spPr>
          <a:xfrm>
            <a:off x="361938" y="3901961"/>
            <a:ext cx="2595655" cy="1283669"/>
          </a:xfrm>
          <a:custGeom>
            <a:avLst/>
            <a:gdLst/>
            <a:ahLst/>
            <a:cxnLst/>
            <a:rect l="l" t="t" r="r" b="b"/>
            <a:pathLst>
              <a:path w="2595655" h="1283669">
                <a:moveTo>
                  <a:pt x="0" y="0"/>
                </a:moveTo>
                <a:lnTo>
                  <a:pt x="2595654" y="0"/>
                </a:lnTo>
                <a:lnTo>
                  <a:pt x="2595654" y="1283669"/>
                </a:lnTo>
                <a:lnTo>
                  <a:pt x="0" y="128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/>
          <p:nvPr/>
        </p:nvGrpSpPr>
        <p:grpSpPr>
          <a:xfrm>
            <a:off x="1819214" y="4040812"/>
            <a:ext cx="1005968" cy="100596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19050" cap="sq">
              <a:solidFill>
                <a:srgbClr val="F1F3F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835" tIns="36835" rIns="36835" bIns="36835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16942" y="4374253"/>
            <a:ext cx="1146338" cy="30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6"/>
              </a:lnSpc>
              <a:spcBef>
                <a:spcPct val="0"/>
              </a:spcBef>
            </a:pPr>
            <a:r>
              <a:rPr lang="en-US" sz="1761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Krok 2</a:t>
            </a:r>
          </a:p>
        </p:txBody>
      </p:sp>
      <p:sp>
        <p:nvSpPr>
          <p:cNvPr id="18" name="Freeform 18"/>
          <p:cNvSpPr/>
          <p:nvPr/>
        </p:nvSpPr>
        <p:spPr>
          <a:xfrm>
            <a:off x="2089143" y="4354386"/>
            <a:ext cx="466110" cy="378820"/>
          </a:xfrm>
          <a:custGeom>
            <a:avLst/>
            <a:gdLst/>
            <a:ahLst/>
            <a:cxnLst/>
            <a:rect l="l" t="t" r="r" b="b"/>
            <a:pathLst>
              <a:path w="466110" h="378820">
                <a:moveTo>
                  <a:pt x="0" y="0"/>
                </a:moveTo>
                <a:lnTo>
                  <a:pt x="466110" y="0"/>
                </a:lnTo>
                <a:lnTo>
                  <a:pt x="466110" y="378820"/>
                </a:lnTo>
                <a:lnTo>
                  <a:pt x="0" y="3788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9" name="Freeform 19"/>
          <p:cNvSpPr/>
          <p:nvPr/>
        </p:nvSpPr>
        <p:spPr>
          <a:xfrm>
            <a:off x="361938" y="5503248"/>
            <a:ext cx="2595655" cy="1283669"/>
          </a:xfrm>
          <a:custGeom>
            <a:avLst/>
            <a:gdLst/>
            <a:ahLst/>
            <a:cxnLst/>
            <a:rect l="l" t="t" r="r" b="b"/>
            <a:pathLst>
              <a:path w="2595655" h="1283669">
                <a:moveTo>
                  <a:pt x="0" y="0"/>
                </a:moveTo>
                <a:lnTo>
                  <a:pt x="2595654" y="0"/>
                </a:lnTo>
                <a:lnTo>
                  <a:pt x="2595654" y="1283670"/>
                </a:lnTo>
                <a:lnTo>
                  <a:pt x="0" y="1283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0" name="Group 20"/>
          <p:cNvGrpSpPr/>
          <p:nvPr/>
        </p:nvGrpSpPr>
        <p:grpSpPr>
          <a:xfrm>
            <a:off x="1819214" y="5642099"/>
            <a:ext cx="1005968" cy="100596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4FD"/>
            </a:solidFill>
            <a:ln w="19050" cap="sq">
              <a:solidFill>
                <a:srgbClr val="F1F3F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835" tIns="36835" rIns="36835" bIns="36835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16942" y="5975540"/>
            <a:ext cx="1146338" cy="30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6"/>
              </a:lnSpc>
              <a:spcBef>
                <a:spcPct val="0"/>
              </a:spcBef>
            </a:pPr>
            <a:r>
              <a:rPr lang="en-US" sz="1761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Krok 3</a:t>
            </a:r>
          </a:p>
        </p:txBody>
      </p:sp>
      <p:sp>
        <p:nvSpPr>
          <p:cNvPr id="24" name="Freeform 24"/>
          <p:cNvSpPr/>
          <p:nvPr/>
        </p:nvSpPr>
        <p:spPr>
          <a:xfrm>
            <a:off x="2092109" y="5912028"/>
            <a:ext cx="460177" cy="466110"/>
          </a:xfrm>
          <a:custGeom>
            <a:avLst/>
            <a:gdLst/>
            <a:ahLst/>
            <a:cxnLst/>
            <a:rect l="l" t="t" r="r" b="b"/>
            <a:pathLst>
              <a:path w="460177" h="466110">
                <a:moveTo>
                  <a:pt x="0" y="0"/>
                </a:moveTo>
                <a:lnTo>
                  <a:pt x="460177" y="0"/>
                </a:lnTo>
                <a:lnTo>
                  <a:pt x="460177" y="466110"/>
                </a:lnTo>
                <a:lnTo>
                  <a:pt x="0" y="4661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5871221" y="2187045"/>
            <a:ext cx="5847774" cy="1196199"/>
            <a:chOff x="0" y="0"/>
            <a:chExt cx="7074827" cy="144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74788" cy="1447165"/>
            </a:xfrm>
            <a:custGeom>
              <a:avLst/>
              <a:gdLst/>
              <a:ahLst/>
              <a:cxnLst/>
              <a:rect l="l" t="t" r="r" b="b"/>
              <a:pathLst>
                <a:path w="7074788" h="1447165">
                  <a:moveTo>
                    <a:pt x="58176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5817601" y="1447165"/>
                    <a:pt x="5817601" y="1447165"/>
                    <a:pt x="5817601" y="1447165"/>
                  </a:cubicBezTo>
                  <a:cubicBezTo>
                    <a:pt x="6510058" y="1447165"/>
                    <a:pt x="7074788" y="1122172"/>
                    <a:pt x="7074788" y="723519"/>
                  </a:cubicBezTo>
                  <a:cubicBezTo>
                    <a:pt x="7074788" y="324866"/>
                    <a:pt x="6510057" y="0"/>
                    <a:pt x="5817601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80897" y="1686546"/>
            <a:ext cx="1699673" cy="1698483"/>
            <a:chOff x="0" y="0"/>
            <a:chExt cx="2056320" cy="2054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48261" y="3577849"/>
            <a:ext cx="5624115" cy="1197984"/>
            <a:chOff x="0" y="0"/>
            <a:chExt cx="6804238" cy="14493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04127" cy="1449324"/>
            </a:xfrm>
            <a:custGeom>
              <a:avLst/>
              <a:gdLst/>
              <a:ahLst/>
              <a:cxnLst/>
              <a:rect l="l" t="t" r="r" b="b"/>
              <a:pathLst>
                <a:path w="6804127" h="1449324">
                  <a:moveTo>
                    <a:pt x="55950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5595031" y="1449324"/>
                    <a:pt x="5595031" y="1449324"/>
                    <a:pt x="5595031" y="1449324"/>
                  </a:cubicBezTo>
                  <a:cubicBezTo>
                    <a:pt x="6261051" y="1449324"/>
                    <a:pt x="6804127" y="1123823"/>
                    <a:pt x="6804127" y="724662"/>
                  </a:cubicBezTo>
                  <a:cubicBezTo>
                    <a:pt x="6804127" y="325501"/>
                    <a:pt x="6261051" y="0"/>
                    <a:pt x="5595031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55557" y="3075564"/>
            <a:ext cx="1701459" cy="1700268"/>
            <a:chOff x="0" y="0"/>
            <a:chExt cx="2058480" cy="20570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44345" y="4970438"/>
            <a:ext cx="5560468" cy="1196794"/>
            <a:chOff x="0" y="0"/>
            <a:chExt cx="6727235" cy="14479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727055" cy="1447927"/>
            </a:xfrm>
            <a:custGeom>
              <a:avLst/>
              <a:gdLst/>
              <a:ahLst/>
              <a:cxnLst/>
              <a:rect l="l" t="t" r="r" b="b"/>
              <a:pathLst>
                <a:path w="6727055" h="1447927">
                  <a:moveTo>
                    <a:pt x="553164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5531642" y="1447927"/>
                    <a:pt x="5531642" y="1447927"/>
                    <a:pt x="5531642" y="1447927"/>
                  </a:cubicBezTo>
                  <a:cubicBezTo>
                    <a:pt x="6190241" y="1447927"/>
                    <a:pt x="6727055" y="1122807"/>
                    <a:pt x="6727055" y="724027"/>
                  </a:cubicBezTo>
                  <a:cubicBezTo>
                    <a:pt x="6727055" y="325247"/>
                    <a:pt x="6190241" y="0"/>
                    <a:pt x="5531642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351660" y="4466368"/>
            <a:ext cx="1699078" cy="1699078"/>
            <a:chOff x="0" y="0"/>
            <a:chExt cx="2055600" cy="2055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65444" y="6358862"/>
            <a:ext cx="5992955" cy="1196199"/>
            <a:chOff x="0" y="0"/>
            <a:chExt cx="7250472" cy="1447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50355" cy="1447165"/>
            </a:xfrm>
            <a:custGeom>
              <a:avLst/>
              <a:gdLst/>
              <a:ahLst/>
              <a:cxnLst/>
              <a:rect l="l" t="t" r="r" b="b"/>
              <a:pathLst>
                <a:path w="7250355" h="1447165">
                  <a:moveTo>
                    <a:pt x="59619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5961960" y="1447165"/>
                    <a:pt x="5961960" y="1447165"/>
                    <a:pt x="5961960" y="1447165"/>
                  </a:cubicBezTo>
                  <a:cubicBezTo>
                    <a:pt x="6671809" y="1447165"/>
                    <a:pt x="7250355" y="1122172"/>
                    <a:pt x="7250355" y="723519"/>
                  </a:cubicBezTo>
                  <a:cubicBezTo>
                    <a:pt x="7250355" y="324866"/>
                    <a:pt x="6671809" y="0"/>
                    <a:pt x="5961960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5854792"/>
            <a:ext cx="1698483" cy="1700268"/>
            <a:chOff x="0" y="0"/>
            <a:chExt cx="20548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7076" y="378462"/>
            <a:ext cx="17372318" cy="1112075"/>
            <a:chOff x="0" y="0"/>
            <a:chExt cx="23163090" cy="14827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163090" cy="1482767"/>
            </a:xfrm>
            <a:custGeom>
              <a:avLst/>
              <a:gdLst/>
              <a:ahLst/>
              <a:cxnLst/>
              <a:rect l="l" t="t" r="r" b="b"/>
              <a:pathLst>
                <a:path w="23163090" h="1482767">
                  <a:moveTo>
                    <a:pt x="0" y="0"/>
                  </a:moveTo>
                  <a:lnTo>
                    <a:pt x="23163090" y="0"/>
                  </a:lnTo>
                  <a:lnTo>
                    <a:pt x="23163090" y="1482767"/>
                  </a:lnTo>
                  <a:lnTo>
                    <a:pt x="0" y="14827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23163090" cy="14541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2"/>
                </a:lnSpc>
              </a:pPr>
              <a:r>
                <a:rPr lang="en-US" sz="5400" b="1">
                  <a:solidFill>
                    <a:srgbClr val="FF517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Opatření realizovaná krajem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041955" y="2386877"/>
            <a:ext cx="5026711" cy="1196199"/>
            <a:chOff x="0" y="0"/>
            <a:chExt cx="6081479" cy="14472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081444" cy="1447165"/>
            </a:xfrm>
            <a:custGeom>
              <a:avLst/>
              <a:gdLst/>
              <a:ahLst/>
              <a:cxnLst/>
              <a:rect l="l" t="t" r="r" b="b"/>
              <a:pathLst>
                <a:path w="6081444" h="1447165">
                  <a:moveTo>
                    <a:pt x="500077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5000775" y="1447165"/>
                    <a:pt x="5000775" y="1447165"/>
                    <a:pt x="5000775" y="1447165"/>
                  </a:cubicBezTo>
                  <a:cubicBezTo>
                    <a:pt x="5596006" y="1447165"/>
                    <a:pt x="6081444" y="1122172"/>
                    <a:pt x="6081444" y="723519"/>
                  </a:cubicBezTo>
                  <a:cubicBezTo>
                    <a:pt x="6081444" y="324866"/>
                    <a:pt x="5596006" y="0"/>
                    <a:pt x="5000775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251631" y="1886378"/>
            <a:ext cx="1699673" cy="1698483"/>
            <a:chOff x="0" y="0"/>
            <a:chExt cx="2056320" cy="20548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718995" y="3777681"/>
            <a:ext cx="5540305" cy="1197984"/>
            <a:chOff x="0" y="0"/>
            <a:chExt cx="6702841" cy="144936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702731" cy="1449324"/>
            </a:xfrm>
            <a:custGeom>
              <a:avLst/>
              <a:gdLst/>
              <a:ahLst/>
              <a:cxnLst/>
              <a:rect l="l" t="t" r="r" b="b"/>
              <a:pathLst>
                <a:path w="6702731" h="1449324">
                  <a:moveTo>
                    <a:pt x="551165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5511654" y="1449324"/>
                    <a:pt x="5511654" y="1449324"/>
                    <a:pt x="5511654" y="1449324"/>
                  </a:cubicBezTo>
                  <a:cubicBezTo>
                    <a:pt x="6167749" y="1449324"/>
                    <a:pt x="6702731" y="1123823"/>
                    <a:pt x="6702731" y="724662"/>
                  </a:cubicBezTo>
                  <a:cubicBezTo>
                    <a:pt x="6702731" y="325501"/>
                    <a:pt x="6167748" y="0"/>
                    <a:pt x="5511654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926291" y="3275396"/>
            <a:ext cx="1701459" cy="1700268"/>
            <a:chOff x="0" y="0"/>
            <a:chExt cx="2058480" cy="205704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2489783" y="2274457"/>
            <a:ext cx="1223371" cy="1000940"/>
          </a:xfrm>
          <a:custGeom>
            <a:avLst/>
            <a:gdLst/>
            <a:ahLst/>
            <a:cxnLst/>
            <a:rect l="l" t="t" r="r" b="b"/>
            <a:pathLst>
              <a:path w="1223371" h="1000940">
                <a:moveTo>
                  <a:pt x="0" y="0"/>
                </a:moveTo>
                <a:lnTo>
                  <a:pt x="1223370" y="0"/>
                </a:lnTo>
                <a:lnTo>
                  <a:pt x="1223370" y="1000939"/>
                </a:lnTo>
                <a:lnTo>
                  <a:pt x="0" y="1000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1" name="Freeform 31"/>
          <p:cNvSpPr/>
          <p:nvPr/>
        </p:nvSpPr>
        <p:spPr>
          <a:xfrm>
            <a:off x="5254405" y="1778181"/>
            <a:ext cx="1352657" cy="1217391"/>
          </a:xfrm>
          <a:custGeom>
            <a:avLst/>
            <a:gdLst/>
            <a:ahLst/>
            <a:cxnLst/>
            <a:rect l="l" t="t" r="r" b="b"/>
            <a:pathLst>
              <a:path w="1352657" h="1217391">
                <a:moveTo>
                  <a:pt x="0" y="0"/>
                </a:moveTo>
                <a:lnTo>
                  <a:pt x="1352657" y="0"/>
                </a:lnTo>
                <a:lnTo>
                  <a:pt x="1352657" y="1217391"/>
                </a:lnTo>
                <a:lnTo>
                  <a:pt x="0" y="1217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2" name="Freeform 32"/>
          <p:cNvSpPr/>
          <p:nvPr/>
        </p:nvSpPr>
        <p:spPr>
          <a:xfrm>
            <a:off x="11166976" y="3470209"/>
            <a:ext cx="1220089" cy="1310642"/>
          </a:xfrm>
          <a:custGeom>
            <a:avLst/>
            <a:gdLst/>
            <a:ahLst/>
            <a:cxnLst/>
            <a:rect l="l" t="t" r="r" b="b"/>
            <a:pathLst>
              <a:path w="1220089" h="1310642">
                <a:moveTo>
                  <a:pt x="0" y="0"/>
                </a:moveTo>
                <a:lnTo>
                  <a:pt x="1220088" y="0"/>
                </a:lnTo>
                <a:lnTo>
                  <a:pt x="1220088" y="1310643"/>
                </a:lnTo>
                <a:lnTo>
                  <a:pt x="0" y="13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33"/>
          <p:cNvSpPr/>
          <p:nvPr/>
        </p:nvSpPr>
        <p:spPr>
          <a:xfrm>
            <a:off x="4011429" y="3313504"/>
            <a:ext cx="1214703" cy="1152864"/>
          </a:xfrm>
          <a:custGeom>
            <a:avLst/>
            <a:gdLst/>
            <a:ahLst/>
            <a:cxnLst/>
            <a:rect l="l" t="t" r="r" b="b"/>
            <a:pathLst>
              <a:path w="1214703" h="1152864">
                <a:moveTo>
                  <a:pt x="0" y="0"/>
                </a:moveTo>
                <a:lnTo>
                  <a:pt x="1214704" y="0"/>
                </a:lnTo>
                <a:lnTo>
                  <a:pt x="1214704" y="1152864"/>
                </a:lnTo>
                <a:lnTo>
                  <a:pt x="0" y="11528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Freeform 34"/>
          <p:cNvSpPr/>
          <p:nvPr/>
        </p:nvSpPr>
        <p:spPr>
          <a:xfrm>
            <a:off x="1239152" y="5970982"/>
            <a:ext cx="1277579" cy="1346108"/>
          </a:xfrm>
          <a:custGeom>
            <a:avLst/>
            <a:gdLst/>
            <a:ahLst/>
            <a:cxnLst/>
            <a:rect l="l" t="t" r="r" b="b"/>
            <a:pathLst>
              <a:path w="1277579" h="1346108">
                <a:moveTo>
                  <a:pt x="0" y="0"/>
                </a:moveTo>
                <a:lnTo>
                  <a:pt x="1277579" y="0"/>
                </a:lnTo>
                <a:lnTo>
                  <a:pt x="1277579" y="1346108"/>
                </a:lnTo>
                <a:lnTo>
                  <a:pt x="0" y="1346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5" name="Group 35"/>
          <p:cNvGrpSpPr/>
          <p:nvPr/>
        </p:nvGrpSpPr>
        <p:grpSpPr>
          <a:xfrm>
            <a:off x="10432642" y="5160878"/>
            <a:ext cx="5540305" cy="1197984"/>
            <a:chOff x="0" y="0"/>
            <a:chExt cx="6702841" cy="144936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702731" cy="1449324"/>
            </a:xfrm>
            <a:custGeom>
              <a:avLst/>
              <a:gdLst/>
              <a:ahLst/>
              <a:cxnLst/>
              <a:rect l="l" t="t" r="r" b="b"/>
              <a:pathLst>
                <a:path w="6702731" h="1449324">
                  <a:moveTo>
                    <a:pt x="551165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5511654" y="1449324"/>
                    <a:pt x="5511654" y="1449324"/>
                    <a:pt x="5511654" y="1449324"/>
                  </a:cubicBezTo>
                  <a:cubicBezTo>
                    <a:pt x="6167749" y="1449324"/>
                    <a:pt x="6702731" y="1123823"/>
                    <a:pt x="6702731" y="724662"/>
                  </a:cubicBezTo>
                  <a:cubicBezTo>
                    <a:pt x="6702731" y="325501"/>
                    <a:pt x="6167748" y="0"/>
                    <a:pt x="5511654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39937" y="4658593"/>
            <a:ext cx="1701459" cy="1700268"/>
            <a:chOff x="0" y="0"/>
            <a:chExt cx="2058480" cy="205704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D34FD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9" name="Freeform 39"/>
          <p:cNvSpPr/>
          <p:nvPr/>
        </p:nvSpPr>
        <p:spPr>
          <a:xfrm>
            <a:off x="9981896" y="4810481"/>
            <a:ext cx="1017541" cy="1348549"/>
          </a:xfrm>
          <a:custGeom>
            <a:avLst/>
            <a:gdLst/>
            <a:ahLst/>
            <a:cxnLst/>
            <a:rect l="l" t="t" r="r" b="b"/>
            <a:pathLst>
              <a:path w="1017541" h="1348549">
                <a:moveTo>
                  <a:pt x="0" y="0"/>
                </a:moveTo>
                <a:lnTo>
                  <a:pt x="1017541" y="0"/>
                </a:lnTo>
                <a:lnTo>
                  <a:pt x="1017541" y="1348549"/>
                </a:lnTo>
                <a:lnTo>
                  <a:pt x="0" y="1348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0" name="Freeform 40"/>
          <p:cNvSpPr/>
          <p:nvPr/>
        </p:nvSpPr>
        <p:spPr>
          <a:xfrm>
            <a:off x="2461067" y="4954666"/>
            <a:ext cx="1480264" cy="721292"/>
          </a:xfrm>
          <a:custGeom>
            <a:avLst/>
            <a:gdLst/>
            <a:ahLst/>
            <a:cxnLst/>
            <a:rect l="l" t="t" r="r" b="b"/>
            <a:pathLst>
              <a:path w="1480264" h="721292">
                <a:moveTo>
                  <a:pt x="0" y="0"/>
                </a:moveTo>
                <a:lnTo>
                  <a:pt x="1480264" y="0"/>
                </a:lnTo>
                <a:lnTo>
                  <a:pt x="1480264" y="721292"/>
                </a:lnTo>
                <a:lnTo>
                  <a:pt x="0" y="7212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1" name="TextBox 41"/>
          <p:cNvSpPr txBox="1"/>
          <p:nvPr/>
        </p:nvSpPr>
        <p:spPr>
          <a:xfrm>
            <a:off x="6943256" y="2392238"/>
            <a:ext cx="4775740" cy="74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</a:pPr>
            <a:r>
              <a:rPr lang="en-US" sz="2199" b="1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Oblast bezpečnosti, integrace a krizového řízení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954718" y="6567282"/>
            <a:ext cx="4405601" cy="74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35"/>
              </a:lnSpc>
              <a:spcBef>
                <a:spcPct val="0"/>
              </a:spcBef>
            </a:pPr>
            <a:r>
              <a:rPr lang="en-US" sz="2199" b="1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Oblast podpory podnikání a trhu práce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635708" y="3786330"/>
            <a:ext cx="4262209" cy="74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35"/>
              </a:lnSpc>
              <a:spcBef>
                <a:spcPct val="0"/>
              </a:spcBef>
            </a:pPr>
            <a:r>
              <a:rPr lang="en-US" sz="2199" b="1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Oblast by</a:t>
            </a:r>
            <a:r>
              <a:rPr lang="en-US" sz="2199" b="1" u="none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dlení a veřejné infrastruktury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113229" y="2596642"/>
            <a:ext cx="4115974" cy="75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81"/>
              </a:lnSpc>
              <a:spcBef>
                <a:spcPct val="0"/>
              </a:spcBef>
            </a:pPr>
            <a:r>
              <a:rPr lang="en-US" sz="2232" b="1" spc="218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Oblast škols</a:t>
            </a:r>
            <a:r>
              <a:rPr lang="en-US" sz="2232" b="1" u="none" spc="218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tví a vzdělávání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229487" y="5305273"/>
            <a:ext cx="3130832" cy="36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35"/>
              </a:lnSpc>
              <a:spcBef>
                <a:spcPct val="0"/>
              </a:spcBef>
            </a:pPr>
            <a:r>
              <a:rPr lang="en-US" sz="2199" b="1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Oblast dopravy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808724" y="3982719"/>
            <a:ext cx="3648089" cy="74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35"/>
              </a:lnSpc>
              <a:spcBef>
                <a:spcPct val="0"/>
              </a:spcBef>
            </a:pPr>
            <a:r>
              <a:rPr lang="en-US" sz="2199" b="1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Oblas</a:t>
            </a:r>
            <a:r>
              <a:rPr lang="en-US" sz="2199" b="1" u="none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 zdravotnictví a sociálních věcí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855746" y="5575740"/>
            <a:ext cx="3130832" cy="36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35"/>
              </a:lnSpc>
              <a:spcBef>
                <a:spcPct val="0"/>
              </a:spcBef>
            </a:pPr>
            <a:r>
              <a:rPr lang="en-US" sz="2199" b="1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</a:t>
            </a:r>
            <a:r>
              <a:rPr lang="en-US" sz="2199" b="1" u="none" spc="21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růřezové oblasti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690ebb53-23a2-471a-9c6e-17bd0d11311e}" enabled="1" method="Standard" siteId="{418bc066-1b00-4aad-ad98-9ead95bb26a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1252</Words>
  <Application>Microsoft Office PowerPoint</Application>
  <PresentationFormat>Vlastní</PresentationFormat>
  <Paragraphs>460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2" baseType="lpstr">
      <vt:lpstr>Lato Bold</vt:lpstr>
      <vt:lpstr>Open Sauce Bold</vt:lpstr>
      <vt:lpstr>Arial Bold</vt:lpstr>
      <vt:lpstr>TT Hoves Bold</vt:lpstr>
      <vt:lpstr>Calibri (MS)</vt:lpstr>
      <vt:lpstr>Open Sans</vt:lpstr>
      <vt:lpstr>Arial</vt:lpstr>
      <vt:lpstr>Calibri</vt:lpstr>
      <vt:lpstr>Lato</vt:lpstr>
      <vt:lpstr>Open Sans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EDU 20.1.2026</dc:title>
  <cp:lastModifiedBy>Sovka Marek</cp:lastModifiedBy>
  <cp:revision>4</cp:revision>
  <dcterms:created xsi:type="dcterms:W3CDTF">2006-08-16T00:00:00Z</dcterms:created>
  <dcterms:modified xsi:type="dcterms:W3CDTF">2026-01-19T20:39:29Z</dcterms:modified>
  <dc:identifier>DAG-Ylj9gYY</dc:identifier>
</cp:coreProperties>
</file>