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Bricolage Grotesque Bold" panose="020B0604020202020204" charset="0"/>
      <p:regular r:id="rId9"/>
    </p:embeddedFont>
    <p:embeddedFont>
      <p:font typeface="Open Sans Bold" panose="020B0604020202020204" charset="0"/>
      <p:regular r:id="rId10"/>
    </p:embeddedFont>
    <p:embeddedFont>
      <p:font typeface="TT Hoves Bold" panose="020B0604020202020204" charset="0"/>
      <p:regular r:id="rId11"/>
    </p:embeddedFont>
    <p:embeddedFont>
      <p:font typeface="TT Hoves Bold Italics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7166" y="0"/>
            <a:ext cx="18932473" cy="10287000"/>
          </a:xfrm>
          <a:custGeom>
            <a:avLst/>
            <a:gdLst/>
            <a:ahLst/>
            <a:cxnLst/>
            <a:rect l="l" t="t" r="r" b="b"/>
            <a:pathLst>
              <a:path w="18932473" h="10287000">
                <a:moveTo>
                  <a:pt x="0" y="0"/>
                </a:moveTo>
                <a:lnTo>
                  <a:pt x="18932472" y="0"/>
                </a:lnTo>
                <a:lnTo>
                  <a:pt x="1893247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57" r="-9833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2712165" y="7368692"/>
            <a:ext cx="14103615" cy="2228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Společná</a:t>
            </a:r>
            <a:r>
              <a:rPr lang="en-US" sz="60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podpora</a:t>
            </a:r>
            <a:r>
              <a:rPr lang="en-US" sz="60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sociálních</a:t>
            </a:r>
            <a:r>
              <a:rPr lang="en-US" sz="60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služeb</a:t>
            </a:r>
            <a:endParaRPr lang="en-US" sz="6000" b="1" dirty="0">
              <a:solidFill>
                <a:srgbClr val="000000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v </a:t>
            </a:r>
            <a:r>
              <a:rPr lang="en-US" sz="6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Mikroregionu</a:t>
            </a:r>
            <a:r>
              <a:rPr lang="en-US" sz="60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Frýdlantsko</a:t>
            </a:r>
            <a:r>
              <a:rPr lang="en-US" sz="60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2777" y="0"/>
            <a:ext cx="9640249" cy="10287000"/>
          </a:xfrm>
          <a:custGeom>
            <a:avLst/>
            <a:gdLst/>
            <a:ahLst/>
            <a:cxnLst/>
            <a:rect l="l" t="t" r="r" b="b"/>
            <a:pathLst>
              <a:path w="9640249" h="10287000">
                <a:moveTo>
                  <a:pt x="0" y="0"/>
                </a:moveTo>
                <a:lnTo>
                  <a:pt x="9640249" y="0"/>
                </a:lnTo>
                <a:lnTo>
                  <a:pt x="964024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1941382" y="6015096"/>
            <a:ext cx="3387664" cy="3387664"/>
            <a:chOff x="0" y="0"/>
            <a:chExt cx="4516885" cy="4516885"/>
          </a:xfrm>
        </p:grpSpPr>
        <p:sp>
          <p:nvSpPr>
            <p:cNvPr id="4" name="Freeform 4"/>
            <p:cNvSpPr/>
            <p:nvPr/>
          </p:nvSpPr>
          <p:spPr>
            <a:xfrm rot="2700000">
              <a:off x="661483" y="661483"/>
              <a:ext cx="3193920" cy="3193920"/>
            </a:xfrm>
            <a:custGeom>
              <a:avLst/>
              <a:gdLst/>
              <a:ahLst/>
              <a:cxnLst/>
              <a:rect l="l" t="t" r="r" b="b"/>
              <a:pathLst>
                <a:path w="3193920" h="3193920">
                  <a:moveTo>
                    <a:pt x="0" y="0"/>
                  </a:moveTo>
                  <a:lnTo>
                    <a:pt x="3193920" y="0"/>
                  </a:lnTo>
                  <a:lnTo>
                    <a:pt x="3193920" y="3193920"/>
                  </a:lnTo>
                  <a:lnTo>
                    <a:pt x="0" y="319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8738" y="2099946"/>
              <a:ext cx="2479410" cy="449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4 města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62004"/>
            <a:ext cx="3387664" cy="3387664"/>
            <a:chOff x="0" y="0"/>
            <a:chExt cx="4516885" cy="4516885"/>
          </a:xfrm>
        </p:grpSpPr>
        <p:sp>
          <p:nvSpPr>
            <p:cNvPr id="7" name="Freeform 7"/>
            <p:cNvSpPr/>
            <p:nvPr/>
          </p:nvSpPr>
          <p:spPr>
            <a:xfrm rot="2700000">
              <a:off x="661483" y="661483"/>
              <a:ext cx="3193920" cy="3193920"/>
            </a:xfrm>
            <a:custGeom>
              <a:avLst/>
              <a:gdLst/>
              <a:ahLst/>
              <a:cxnLst/>
              <a:rect l="l" t="t" r="r" b="b"/>
              <a:pathLst>
                <a:path w="3193920" h="3193920">
                  <a:moveTo>
                    <a:pt x="0" y="0"/>
                  </a:moveTo>
                  <a:lnTo>
                    <a:pt x="3193920" y="0"/>
                  </a:lnTo>
                  <a:lnTo>
                    <a:pt x="3193920" y="3193920"/>
                  </a:lnTo>
                  <a:lnTo>
                    <a:pt x="0" y="319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18738" y="1822154"/>
              <a:ext cx="2479410" cy="919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24 000 </a:t>
              </a:r>
            </a:p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obyvatel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195140" y="7067954"/>
            <a:ext cx="3387664" cy="3387664"/>
            <a:chOff x="0" y="0"/>
            <a:chExt cx="4516885" cy="4516885"/>
          </a:xfrm>
        </p:grpSpPr>
        <p:sp>
          <p:nvSpPr>
            <p:cNvPr id="10" name="Freeform 10"/>
            <p:cNvSpPr/>
            <p:nvPr/>
          </p:nvSpPr>
          <p:spPr>
            <a:xfrm rot="2700000">
              <a:off x="661483" y="661483"/>
              <a:ext cx="3193920" cy="3193920"/>
            </a:xfrm>
            <a:custGeom>
              <a:avLst/>
              <a:gdLst/>
              <a:ahLst/>
              <a:cxnLst/>
              <a:rect l="l" t="t" r="r" b="b"/>
              <a:pathLst>
                <a:path w="3193920" h="3193920">
                  <a:moveTo>
                    <a:pt x="0" y="0"/>
                  </a:moveTo>
                  <a:lnTo>
                    <a:pt x="3193920" y="0"/>
                  </a:lnTo>
                  <a:lnTo>
                    <a:pt x="3193920" y="3193920"/>
                  </a:lnTo>
                  <a:lnTo>
                    <a:pt x="0" y="319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18738" y="1539900"/>
              <a:ext cx="2479410" cy="1389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UNESCO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Jizerskohorské </a:t>
              </a:r>
            </a:p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bučiny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763750" y="782668"/>
            <a:ext cx="3387664" cy="3387664"/>
            <a:chOff x="0" y="0"/>
            <a:chExt cx="4516885" cy="4516885"/>
          </a:xfrm>
        </p:grpSpPr>
        <p:sp>
          <p:nvSpPr>
            <p:cNvPr id="13" name="Freeform 13"/>
            <p:cNvSpPr/>
            <p:nvPr/>
          </p:nvSpPr>
          <p:spPr>
            <a:xfrm rot="2700000">
              <a:off x="661483" y="661483"/>
              <a:ext cx="3193920" cy="3193920"/>
            </a:xfrm>
            <a:custGeom>
              <a:avLst/>
              <a:gdLst/>
              <a:ahLst/>
              <a:cxnLst/>
              <a:rect l="l" t="t" r="r" b="b"/>
              <a:pathLst>
                <a:path w="3193920" h="3193920">
                  <a:moveTo>
                    <a:pt x="0" y="0"/>
                  </a:moveTo>
                  <a:lnTo>
                    <a:pt x="3193920" y="0"/>
                  </a:lnTo>
                  <a:lnTo>
                    <a:pt x="3193920" y="3193920"/>
                  </a:lnTo>
                  <a:lnTo>
                    <a:pt x="0" y="319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18738" y="2031726"/>
              <a:ext cx="2479410" cy="449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Smědá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069918" y="3602177"/>
            <a:ext cx="3387664" cy="3387664"/>
            <a:chOff x="0" y="0"/>
            <a:chExt cx="4516885" cy="4516885"/>
          </a:xfrm>
        </p:grpSpPr>
        <p:sp>
          <p:nvSpPr>
            <p:cNvPr id="16" name="Freeform 16"/>
            <p:cNvSpPr/>
            <p:nvPr/>
          </p:nvSpPr>
          <p:spPr>
            <a:xfrm rot="2700000">
              <a:off x="661483" y="661483"/>
              <a:ext cx="3193920" cy="3193920"/>
            </a:xfrm>
            <a:custGeom>
              <a:avLst/>
              <a:gdLst/>
              <a:ahLst/>
              <a:cxnLst/>
              <a:rect l="l" t="t" r="r" b="b"/>
              <a:pathLst>
                <a:path w="3193920" h="3193920">
                  <a:moveTo>
                    <a:pt x="0" y="0"/>
                  </a:moveTo>
                  <a:lnTo>
                    <a:pt x="3193920" y="0"/>
                  </a:lnTo>
                  <a:lnTo>
                    <a:pt x="3193920" y="3193920"/>
                  </a:lnTo>
                  <a:lnTo>
                    <a:pt x="0" y="319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8738" y="2009756"/>
              <a:ext cx="2479410" cy="449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Jizerské hory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122465" y="3918882"/>
            <a:ext cx="3387664" cy="3387664"/>
            <a:chOff x="0" y="0"/>
            <a:chExt cx="4516885" cy="4516885"/>
          </a:xfrm>
        </p:grpSpPr>
        <p:sp>
          <p:nvSpPr>
            <p:cNvPr id="19" name="Freeform 19"/>
            <p:cNvSpPr/>
            <p:nvPr/>
          </p:nvSpPr>
          <p:spPr>
            <a:xfrm rot="2700000">
              <a:off x="661483" y="661483"/>
              <a:ext cx="3193920" cy="3193920"/>
            </a:xfrm>
            <a:custGeom>
              <a:avLst/>
              <a:gdLst/>
              <a:ahLst/>
              <a:cxnLst/>
              <a:rect l="l" t="t" r="r" b="b"/>
              <a:pathLst>
                <a:path w="3193920" h="3193920">
                  <a:moveTo>
                    <a:pt x="0" y="0"/>
                  </a:moveTo>
                  <a:lnTo>
                    <a:pt x="3193920" y="0"/>
                  </a:lnTo>
                  <a:lnTo>
                    <a:pt x="3193920" y="3193920"/>
                  </a:lnTo>
                  <a:lnTo>
                    <a:pt x="0" y="319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18738" y="2009756"/>
              <a:ext cx="2479410" cy="449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70 ob/km2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167414" y="1755836"/>
            <a:ext cx="3387664" cy="3387664"/>
            <a:chOff x="0" y="0"/>
            <a:chExt cx="4516885" cy="4516885"/>
          </a:xfrm>
        </p:grpSpPr>
        <p:sp>
          <p:nvSpPr>
            <p:cNvPr id="22" name="Freeform 22"/>
            <p:cNvSpPr/>
            <p:nvPr/>
          </p:nvSpPr>
          <p:spPr>
            <a:xfrm rot="2700000">
              <a:off x="661483" y="661483"/>
              <a:ext cx="3193920" cy="3193920"/>
            </a:xfrm>
            <a:custGeom>
              <a:avLst/>
              <a:gdLst/>
              <a:ahLst/>
              <a:cxnLst/>
              <a:rect l="l" t="t" r="r" b="b"/>
              <a:pathLst>
                <a:path w="3193920" h="3193920">
                  <a:moveTo>
                    <a:pt x="0" y="0"/>
                  </a:moveTo>
                  <a:lnTo>
                    <a:pt x="3193920" y="0"/>
                  </a:lnTo>
                  <a:lnTo>
                    <a:pt x="3193920" y="3193920"/>
                  </a:lnTo>
                  <a:lnTo>
                    <a:pt x="0" y="319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018738" y="2031726"/>
              <a:ext cx="2479410" cy="449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18 obcí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7457112" y="2577531"/>
            <a:ext cx="3373775" cy="6426239"/>
          </a:xfrm>
          <a:custGeom>
            <a:avLst/>
            <a:gdLst/>
            <a:ahLst/>
            <a:cxnLst/>
            <a:rect l="l" t="t" r="r" b="b"/>
            <a:pathLst>
              <a:path w="3373775" h="6426239">
                <a:moveTo>
                  <a:pt x="3373776" y="0"/>
                </a:moveTo>
                <a:lnTo>
                  <a:pt x="0" y="0"/>
                </a:lnTo>
                <a:lnTo>
                  <a:pt x="0" y="6426238"/>
                </a:lnTo>
                <a:lnTo>
                  <a:pt x="3373776" y="6426238"/>
                </a:lnTo>
                <a:lnTo>
                  <a:pt x="33737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4895747" y="3579349"/>
            <a:ext cx="4422601" cy="4422601"/>
            <a:chOff x="0" y="0"/>
            <a:chExt cx="5896801" cy="5896801"/>
          </a:xfrm>
        </p:grpSpPr>
        <p:sp>
          <p:nvSpPr>
            <p:cNvPr id="4" name="Freeform 4"/>
            <p:cNvSpPr/>
            <p:nvPr/>
          </p:nvSpPr>
          <p:spPr>
            <a:xfrm rot="8100000">
              <a:off x="863567" y="863567"/>
              <a:ext cx="4169668" cy="4169668"/>
            </a:xfrm>
            <a:custGeom>
              <a:avLst/>
              <a:gdLst/>
              <a:ahLst/>
              <a:cxnLst/>
              <a:rect l="l" t="t" r="r" b="b"/>
              <a:pathLst>
                <a:path w="4169668" h="4169668">
                  <a:moveTo>
                    <a:pt x="0" y="0"/>
                  </a:moveTo>
                  <a:lnTo>
                    <a:pt x="4169668" y="0"/>
                  </a:lnTo>
                  <a:lnTo>
                    <a:pt x="4169668" y="4169668"/>
                  </a:lnTo>
                  <a:lnTo>
                    <a:pt x="0" y="4169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634500" y="2157067"/>
              <a:ext cx="2469077" cy="1535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13 organizací </a:t>
              </a:r>
            </a:p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poskytujících </a:t>
              </a:r>
            </a:p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17 služeb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9239250" y="2133259"/>
            <a:ext cx="4399597" cy="348642"/>
          </a:xfrm>
          <a:prstGeom prst="line">
            <a:avLst/>
          </a:prstGeom>
          <a:ln w="19050" cap="flat">
            <a:solidFill>
              <a:srgbClr val="98D25C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7" name="AutoShape 7"/>
          <p:cNvSpPr/>
          <p:nvPr/>
        </p:nvSpPr>
        <p:spPr>
          <a:xfrm>
            <a:off x="10777072" y="3611102"/>
            <a:ext cx="2839802" cy="348642"/>
          </a:xfrm>
          <a:prstGeom prst="line">
            <a:avLst/>
          </a:prstGeom>
          <a:ln w="19050" cap="flat">
            <a:solidFill>
              <a:srgbClr val="00D28E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8" name="AutoShape 8"/>
          <p:cNvSpPr/>
          <p:nvPr/>
        </p:nvSpPr>
        <p:spPr>
          <a:xfrm>
            <a:off x="11325301" y="5781125"/>
            <a:ext cx="2291573" cy="0"/>
          </a:xfrm>
          <a:prstGeom prst="line">
            <a:avLst/>
          </a:prstGeom>
          <a:ln w="19050" cap="flat">
            <a:solidFill>
              <a:srgbClr val="00CACC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9" name="AutoShape 9"/>
          <p:cNvSpPr/>
          <p:nvPr/>
        </p:nvSpPr>
        <p:spPr>
          <a:xfrm flipV="1">
            <a:off x="10681762" y="7493359"/>
            <a:ext cx="2957085" cy="253282"/>
          </a:xfrm>
          <a:prstGeom prst="line">
            <a:avLst/>
          </a:prstGeom>
          <a:ln w="19050" cap="flat">
            <a:solidFill>
              <a:srgbClr val="00BB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0" name="AutoShape 10"/>
          <p:cNvSpPr/>
          <p:nvPr/>
        </p:nvSpPr>
        <p:spPr>
          <a:xfrm flipV="1">
            <a:off x="9318348" y="9267825"/>
            <a:ext cx="4320499" cy="237773"/>
          </a:xfrm>
          <a:prstGeom prst="line">
            <a:avLst/>
          </a:prstGeom>
          <a:ln w="19050" cap="flat">
            <a:solidFill>
              <a:srgbClr val="00A3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cs-CZ"/>
          </a:p>
        </p:txBody>
      </p:sp>
      <p:grpSp>
        <p:nvGrpSpPr>
          <p:cNvPr id="11" name="Group 11"/>
          <p:cNvGrpSpPr/>
          <p:nvPr/>
        </p:nvGrpSpPr>
        <p:grpSpPr>
          <a:xfrm>
            <a:off x="13984320" y="1538648"/>
            <a:ext cx="3274980" cy="1537864"/>
            <a:chOff x="0" y="0"/>
            <a:chExt cx="862546" cy="4050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62546" cy="405034"/>
            </a:xfrm>
            <a:custGeom>
              <a:avLst/>
              <a:gdLst/>
              <a:ahLst/>
              <a:cxnLst/>
              <a:rect l="l" t="t" r="r" b="b"/>
              <a:pathLst>
                <a:path w="862546" h="405034">
                  <a:moveTo>
                    <a:pt x="47279" y="0"/>
                  </a:moveTo>
                  <a:lnTo>
                    <a:pt x="815267" y="0"/>
                  </a:lnTo>
                  <a:cubicBezTo>
                    <a:pt x="827806" y="0"/>
                    <a:pt x="839832" y="4981"/>
                    <a:pt x="848698" y="13848"/>
                  </a:cubicBezTo>
                  <a:cubicBezTo>
                    <a:pt x="857565" y="22714"/>
                    <a:pt x="862546" y="34740"/>
                    <a:pt x="862546" y="47279"/>
                  </a:cubicBezTo>
                  <a:lnTo>
                    <a:pt x="862546" y="357755"/>
                  </a:lnTo>
                  <a:cubicBezTo>
                    <a:pt x="862546" y="383867"/>
                    <a:pt x="841378" y="405034"/>
                    <a:pt x="815267" y="405034"/>
                  </a:cubicBezTo>
                  <a:lnTo>
                    <a:pt x="47279" y="405034"/>
                  </a:lnTo>
                  <a:cubicBezTo>
                    <a:pt x="34740" y="405034"/>
                    <a:pt x="22714" y="400053"/>
                    <a:pt x="13848" y="391186"/>
                  </a:cubicBezTo>
                  <a:cubicBezTo>
                    <a:pt x="4981" y="382320"/>
                    <a:pt x="0" y="370294"/>
                    <a:pt x="0" y="357755"/>
                  </a:cubicBezTo>
                  <a:lnTo>
                    <a:pt x="0" y="47279"/>
                  </a:lnTo>
                  <a:cubicBezTo>
                    <a:pt x="0" y="34740"/>
                    <a:pt x="4981" y="22714"/>
                    <a:pt x="13848" y="13848"/>
                  </a:cubicBezTo>
                  <a:cubicBezTo>
                    <a:pt x="22714" y="4981"/>
                    <a:pt x="34740" y="0"/>
                    <a:pt x="47279" y="0"/>
                  </a:cubicBezTo>
                  <a:close/>
                </a:path>
              </a:pathLst>
            </a:custGeom>
            <a:solidFill>
              <a:srgbClr val="ADBD5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62546" cy="4431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4139218" y="1756767"/>
            <a:ext cx="2965184" cy="1054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Služby pro seniory a osoby se zdravotním postižením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315968" y="5000928"/>
            <a:ext cx="3274980" cy="1537864"/>
            <a:chOff x="0" y="0"/>
            <a:chExt cx="4366639" cy="2050486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4366639" cy="2050486"/>
              <a:chOff x="0" y="0"/>
              <a:chExt cx="862546" cy="40503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62546" cy="405034"/>
              </a:xfrm>
              <a:custGeom>
                <a:avLst/>
                <a:gdLst/>
                <a:ahLst/>
                <a:cxnLst/>
                <a:rect l="l" t="t" r="r" b="b"/>
                <a:pathLst>
                  <a:path w="862546" h="405034">
                    <a:moveTo>
                      <a:pt x="47279" y="0"/>
                    </a:moveTo>
                    <a:lnTo>
                      <a:pt x="815267" y="0"/>
                    </a:lnTo>
                    <a:cubicBezTo>
                      <a:pt x="827806" y="0"/>
                      <a:pt x="839832" y="4981"/>
                      <a:pt x="848698" y="13848"/>
                    </a:cubicBezTo>
                    <a:cubicBezTo>
                      <a:pt x="857565" y="22714"/>
                      <a:pt x="862546" y="34740"/>
                      <a:pt x="862546" y="47279"/>
                    </a:cubicBezTo>
                    <a:lnTo>
                      <a:pt x="862546" y="357755"/>
                    </a:lnTo>
                    <a:cubicBezTo>
                      <a:pt x="862546" y="383867"/>
                      <a:pt x="841378" y="405034"/>
                      <a:pt x="815267" y="405034"/>
                    </a:cubicBezTo>
                    <a:lnTo>
                      <a:pt x="47279" y="405034"/>
                    </a:lnTo>
                    <a:cubicBezTo>
                      <a:pt x="34740" y="405034"/>
                      <a:pt x="22714" y="400053"/>
                      <a:pt x="13848" y="391186"/>
                    </a:cubicBezTo>
                    <a:cubicBezTo>
                      <a:pt x="4981" y="382320"/>
                      <a:pt x="0" y="370294"/>
                      <a:pt x="0" y="357755"/>
                    </a:cubicBezTo>
                    <a:lnTo>
                      <a:pt x="0" y="47279"/>
                    </a:lnTo>
                    <a:cubicBezTo>
                      <a:pt x="0" y="34740"/>
                      <a:pt x="4981" y="22714"/>
                      <a:pt x="13848" y="13848"/>
                    </a:cubicBezTo>
                    <a:cubicBezTo>
                      <a:pt x="22714" y="4981"/>
                      <a:pt x="34740" y="0"/>
                      <a:pt x="47279" y="0"/>
                    </a:cubicBezTo>
                    <a:close/>
                  </a:path>
                </a:pathLst>
              </a:custGeom>
              <a:solidFill>
                <a:srgbClr val="B4B4B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862546" cy="443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34416" y="71773"/>
              <a:ext cx="4097808" cy="1859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Z dotačního programu DSO 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v roce 2025 </a:t>
              </a:r>
            </a:p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podpořeno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67551" y="1976017"/>
            <a:ext cx="6803811" cy="1862591"/>
            <a:chOff x="0" y="0"/>
            <a:chExt cx="9071748" cy="2483455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9071748" cy="2483455"/>
              <a:chOff x="0" y="0"/>
              <a:chExt cx="1791950" cy="490559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791950" cy="490559"/>
              </a:xfrm>
              <a:custGeom>
                <a:avLst/>
                <a:gdLst/>
                <a:ahLst/>
                <a:cxnLst/>
                <a:rect l="l" t="t" r="r" b="b"/>
                <a:pathLst>
                  <a:path w="1791950" h="490559">
                    <a:moveTo>
                      <a:pt x="22758" y="0"/>
                    </a:moveTo>
                    <a:lnTo>
                      <a:pt x="1769193" y="0"/>
                    </a:lnTo>
                    <a:cubicBezTo>
                      <a:pt x="1775228" y="0"/>
                      <a:pt x="1781017" y="2398"/>
                      <a:pt x="1785285" y="6666"/>
                    </a:cubicBezTo>
                    <a:cubicBezTo>
                      <a:pt x="1789553" y="10933"/>
                      <a:pt x="1791950" y="16722"/>
                      <a:pt x="1791950" y="22758"/>
                    </a:cubicBezTo>
                    <a:lnTo>
                      <a:pt x="1791950" y="467801"/>
                    </a:lnTo>
                    <a:cubicBezTo>
                      <a:pt x="1791950" y="480370"/>
                      <a:pt x="1781761" y="490559"/>
                      <a:pt x="1769193" y="490559"/>
                    </a:cubicBezTo>
                    <a:lnTo>
                      <a:pt x="22758" y="490559"/>
                    </a:lnTo>
                    <a:cubicBezTo>
                      <a:pt x="10189" y="490559"/>
                      <a:pt x="0" y="480370"/>
                      <a:pt x="0" y="467801"/>
                    </a:cubicBezTo>
                    <a:lnTo>
                      <a:pt x="0" y="22758"/>
                    </a:lnTo>
                    <a:cubicBezTo>
                      <a:pt x="0" y="10189"/>
                      <a:pt x="10189" y="0"/>
                      <a:pt x="22758" y="0"/>
                    </a:cubicBezTo>
                    <a:close/>
                  </a:path>
                </a:pathLst>
              </a:custGeom>
              <a:solidFill>
                <a:srgbClr val="6DC3DE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1791950" cy="5286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26176" y="288257"/>
              <a:ext cx="8819396" cy="1859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2020,   DSO</a:t>
              </a:r>
            </a:p>
            <a:p>
              <a:pPr algn="l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zavedeno společné financování sítě sociálních služeb</a:t>
              </a:r>
            </a:p>
            <a:p>
              <a:pPr marL="431801" lvl="1" indent="-215900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16 z 18 obcí</a:t>
              </a:r>
            </a:p>
            <a:p>
              <a:pPr marL="431801" lvl="1" indent="-215900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od 2023 17 z 18ti obcí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920139" y="3200337"/>
            <a:ext cx="3274980" cy="1537864"/>
            <a:chOff x="0" y="0"/>
            <a:chExt cx="4366639" cy="2050486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4366639" cy="2050486"/>
              <a:chOff x="0" y="0"/>
              <a:chExt cx="862546" cy="40503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62546" cy="405034"/>
              </a:xfrm>
              <a:custGeom>
                <a:avLst/>
                <a:gdLst/>
                <a:ahLst/>
                <a:cxnLst/>
                <a:rect l="l" t="t" r="r" b="b"/>
                <a:pathLst>
                  <a:path w="862546" h="405034">
                    <a:moveTo>
                      <a:pt x="47279" y="0"/>
                    </a:moveTo>
                    <a:lnTo>
                      <a:pt x="815267" y="0"/>
                    </a:lnTo>
                    <a:cubicBezTo>
                      <a:pt x="827806" y="0"/>
                      <a:pt x="839832" y="4981"/>
                      <a:pt x="848698" y="13848"/>
                    </a:cubicBezTo>
                    <a:cubicBezTo>
                      <a:pt x="857565" y="22714"/>
                      <a:pt x="862546" y="34740"/>
                      <a:pt x="862546" y="47279"/>
                    </a:cubicBezTo>
                    <a:lnTo>
                      <a:pt x="862546" y="357755"/>
                    </a:lnTo>
                    <a:cubicBezTo>
                      <a:pt x="862546" y="383867"/>
                      <a:pt x="841378" y="405034"/>
                      <a:pt x="815267" y="405034"/>
                    </a:cubicBezTo>
                    <a:lnTo>
                      <a:pt x="47279" y="405034"/>
                    </a:lnTo>
                    <a:cubicBezTo>
                      <a:pt x="34740" y="405034"/>
                      <a:pt x="22714" y="400053"/>
                      <a:pt x="13848" y="391186"/>
                    </a:cubicBezTo>
                    <a:cubicBezTo>
                      <a:pt x="4981" y="382320"/>
                      <a:pt x="0" y="370294"/>
                      <a:pt x="0" y="357755"/>
                    </a:cubicBezTo>
                    <a:lnTo>
                      <a:pt x="0" y="47279"/>
                    </a:lnTo>
                    <a:cubicBezTo>
                      <a:pt x="0" y="34740"/>
                      <a:pt x="4981" y="22714"/>
                      <a:pt x="13848" y="13848"/>
                    </a:cubicBezTo>
                    <a:cubicBezTo>
                      <a:pt x="22714" y="4981"/>
                      <a:pt x="34740" y="0"/>
                      <a:pt x="47279" y="0"/>
                    </a:cubicBezTo>
                    <a:close/>
                  </a:path>
                </a:pathLst>
              </a:custGeom>
              <a:solidFill>
                <a:srgbClr val="00D28E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862546" cy="443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18412" y="541629"/>
              <a:ext cx="4266095" cy="919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Služby pro rodiny s dětmi a mládež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3920139" y="4862026"/>
            <a:ext cx="3274980" cy="1537864"/>
            <a:chOff x="0" y="0"/>
            <a:chExt cx="4366639" cy="2050486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4366639" cy="2050486"/>
              <a:chOff x="0" y="0"/>
              <a:chExt cx="862546" cy="405034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62546" cy="405034"/>
              </a:xfrm>
              <a:custGeom>
                <a:avLst/>
                <a:gdLst/>
                <a:ahLst/>
                <a:cxnLst/>
                <a:rect l="l" t="t" r="r" b="b"/>
                <a:pathLst>
                  <a:path w="862546" h="405034">
                    <a:moveTo>
                      <a:pt x="47279" y="0"/>
                    </a:moveTo>
                    <a:lnTo>
                      <a:pt x="815267" y="0"/>
                    </a:lnTo>
                    <a:cubicBezTo>
                      <a:pt x="827806" y="0"/>
                      <a:pt x="839832" y="4981"/>
                      <a:pt x="848698" y="13848"/>
                    </a:cubicBezTo>
                    <a:cubicBezTo>
                      <a:pt x="857565" y="22714"/>
                      <a:pt x="862546" y="34740"/>
                      <a:pt x="862546" y="47279"/>
                    </a:cubicBezTo>
                    <a:lnTo>
                      <a:pt x="862546" y="357755"/>
                    </a:lnTo>
                    <a:cubicBezTo>
                      <a:pt x="862546" y="383867"/>
                      <a:pt x="841378" y="405034"/>
                      <a:pt x="815267" y="405034"/>
                    </a:cubicBezTo>
                    <a:lnTo>
                      <a:pt x="47279" y="405034"/>
                    </a:lnTo>
                    <a:cubicBezTo>
                      <a:pt x="34740" y="405034"/>
                      <a:pt x="22714" y="400053"/>
                      <a:pt x="13848" y="391186"/>
                    </a:cubicBezTo>
                    <a:cubicBezTo>
                      <a:pt x="4981" y="382320"/>
                      <a:pt x="0" y="370294"/>
                      <a:pt x="0" y="357755"/>
                    </a:cubicBezTo>
                    <a:lnTo>
                      <a:pt x="0" y="47279"/>
                    </a:lnTo>
                    <a:cubicBezTo>
                      <a:pt x="0" y="34740"/>
                      <a:pt x="4981" y="22714"/>
                      <a:pt x="13848" y="13848"/>
                    </a:cubicBezTo>
                    <a:cubicBezTo>
                      <a:pt x="22714" y="4981"/>
                      <a:pt x="34740" y="0"/>
                      <a:pt x="47279" y="0"/>
                    </a:cubicBezTo>
                    <a:close/>
                  </a:path>
                </a:pathLst>
              </a:custGeom>
              <a:solidFill>
                <a:srgbClr val="00CACC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38100"/>
                <a:ext cx="862546" cy="443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221662" y="315943"/>
              <a:ext cx="4033153" cy="1389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Zajištění dluhového poradenství na Frýdlantsku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920139" y="6519275"/>
            <a:ext cx="3274980" cy="1537864"/>
            <a:chOff x="0" y="0"/>
            <a:chExt cx="4366639" cy="2050486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4366639" cy="2050486"/>
              <a:chOff x="0" y="0"/>
              <a:chExt cx="862546" cy="405034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62546" cy="405034"/>
              </a:xfrm>
              <a:custGeom>
                <a:avLst/>
                <a:gdLst/>
                <a:ahLst/>
                <a:cxnLst/>
                <a:rect l="l" t="t" r="r" b="b"/>
                <a:pathLst>
                  <a:path w="862546" h="405034">
                    <a:moveTo>
                      <a:pt x="47279" y="0"/>
                    </a:moveTo>
                    <a:lnTo>
                      <a:pt x="815267" y="0"/>
                    </a:lnTo>
                    <a:cubicBezTo>
                      <a:pt x="827806" y="0"/>
                      <a:pt x="839832" y="4981"/>
                      <a:pt x="848698" y="13848"/>
                    </a:cubicBezTo>
                    <a:cubicBezTo>
                      <a:pt x="857565" y="22714"/>
                      <a:pt x="862546" y="34740"/>
                      <a:pt x="862546" y="47279"/>
                    </a:cubicBezTo>
                    <a:lnTo>
                      <a:pt x="862546" y="357755"/>
                    </a:lnTo>
                    <a:cubicBezTo>
                      <a:pt x="862546" y="383867"/>
                      <a:pt x="841378" y="405034"/>
                      <a:pt x="815267" y="405034"/>
                    </a:cubicBezTo>
                    <a:lnTo>
                      <a:pt x="47279" y="405034"/>
                    </a:lnTo>
                    <a:cubicBezTo>
                      <a:pt x="34740" y="405034"/>
                      <a:pt x="22714" y="400053"/>
                      <a:pt x="13848" y="391186"/>
                    </a:cubicBezTo>
                    <a:cubicBezTo>
                      <a:pt x="4981" y="382320"/>
                      <a:pt x="0" y="370294"/>
                      <a:pt x="0" y="357755"/>
                    </a:cubicBezTo>
                    <a:lnTo>
                      <a:pt x="0" y="47279"/>
                    </a:lnTo>
                    <a:cubicBezTo>
                      <a:pt x="0" y="34740"/>
                      <a:pt x="4981" y="22714"/>
                      <a:pt x="13848" y="13848"/>
                    </a:cubicBezTo>
                    <a:cubicBezTo>
                      <a:pt x="22714" y="4981"/>
                      <a:pt x="34740" y="0"/>
                      <a:pt x="47279" y="0"/>
                    </a:cubicBezTo>
                    <a:close/>
                  </a:path>
                </a:pathLst>
              </a:custGeom>
              <a:solidFill>
                <a:srgbClr val="00BBFF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862546" cy="443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221587" y="541629"/>
              <a:ext cx="3999747" cy="919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Podpora terénních programů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3920139" y="8176524"/>
            <a:ext cx="3274980" cy="1537864"/>
            <a:chOff x="0" y="0"/>
            <a:chExt cx="4366639" cy="2050486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4366639" cy="2050486"/>
              <a:chOff x="0" y="0"/>
              <a:chExt cx="862546" cy="405034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62546" cy="405034"/>
              </a:xfrm>
              <a:custGeom>
                <a:avLst/>
                <a:gdLst/>
                <a:ahLst/>
                <a:cxnLst/>
                <a:rect l="l" t="t" r="r" b="b"/>
                <a:pathLst>
                  <a:path w="862546" h="405034">
                    <a:moveTo>
                      <a:pt x="47279" y="0"/>
                    </a:moveTo>
                    <a:lnTo>
                      <a:pt x="815267" y="0"/>
                    </a:lnTo>
                    <a:cubicBezTo>
                      <a:pt x="827806" y="0"/>
                      <a:pt x="839832" y="4981"/>
                      <a:pt x="848698" y="13848"/>
                    </a:cubicBezTo>
                    <a:cubicBezTo>
                      <a:pt x="857565" y="22714"/>
                      <a:pt x="862546" y="34740"/>
                      <a:pt x="862546" y="47279"/>
                    </a:cubicBezTo>
                    <a:lnTo>
                      <a:pt x="862546" y="357755"/>
                    </a:lnTo>
                    <a:cubicBezTo>
                      <a:pt x="862546" y="383867"/>
                      <a:pt x="841378" y="405034"/>
                      <a:pt x="815267" y="405034"/>
                    </a:cubicBezTo>
                    <a:lnTo>
                      <a:pt x="47279" y="405034"/>
                    </a:lnTo>
                    <a:cubicBezTo>
                      <a:pt x="34740" y="405034"/>
                      <a:pt x="22714" y="400053"/>
                      <a:pt x="13848" y="391186"/>
                    </a:cubicBezTo>
                    <a:cubicBezTo>
                      <a:pt x="4981" y="382320"/>
                      <a:pt x="0" y="370294"/>
                      <a:pt x="0" y="357755"/>
                    </a:cubicBezTo>
                    <a:lnTo>
                      <a:pt x="0" y="47279"/>
                    </a:lnTo>
                    <a:cubicBezTo>
                      <a:pt x="0" y="34740"/>
                      <a:pt x="4981" y="22714"/>
                      <a:pt x="13848" y="13848"/>
                    </a:cubicBezTo>
                    <a:cubicBezTo>
                      <a:pt x="22714" y="4981"/>
                      <a:pt x="34740" y="0"/>
                      <a:pt x="47279" y="0"/>
                    </a:cubicBezTo>
                    <a:close/>
                  </a:path>
                </a:pathLst>
              </a:custGeom>
              <a:solidFill>
                <a:srgbClr val="00A3FF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38100"/>
                <a:ext cx="862546" cy="443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82132" y="541629"/>
              <a:ext cx="4180519" cy="919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Zajištění protidrogových služeb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367551" y="92597"/>
            <a:ext cx="6805671" cy="1634806"/>
            <a:chOff x="0" y="0"/>
            <a:chExt cx="9074228" cy="2179741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0"/>
              <a:ext cx="9074228" cy="2179741"/>
              <a:chOff x="0" y="0"/>
              <a:chExt cx="2319334" cy="557133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2319334" cy="557133"/>
              </a:xfrm>
              <a:custGeom>
                <a:avLst/>
                <a:gdLst/>
                <a:ahLst/>
                <a:cxnLst/>
                <a:rect l="l" t="t" r="r" b="b"/>
                <a:pathLst>
                  <a:path w="2319334" h="557133">
                    <a:moveTo>
                      <a:pt x="17583" y="0"/>
                    </a:moveTo>
                    <a:lnTo>
                      <a:pt x="2301751" y="0"/>
                    </a:lnTo>
                    <a:cubicBezTo>
                      <a:pt x="2311462" y="0"/>
                      <a:pt x="2319334" y="7872"/>
                      <a:pt x="2319334" y="17583"/>
                    </a:cubicBezTo>
                    <a:lnTo>
                      <a:pt x="2319334" y="539550"/>
                    </a:lnTo>
                    <a:cubicBezTo>
                      <a:pt x="2319334" y="549260"/>
                      <a:pt x="2311462" y="557133"/>
                      <a:pt x="2301751" y="557133"/>
                    </a:cubicBezTo>
                    <a:lnTo>
                      <a:pt x="17583" y="557133"/>
                    </a:lnTo>
                    <a:cubicBezTo>
                      <a:pt x="7872" y="557133"/>
                      <a:pt x="0" y="549260"/>
                      <a:pt x="0" y="539550"/>
                    </a:cubicBezTo>
                    <a:lnTo>
                      <a:pt x="0" y="17583"/>
                    </a:lnTo>
                    <a:cubicBezTo>
                      <a:pt x="0" y="7872"/>
                      <a:pt x="7872" y="0"/>
                      <a:pt x="17583" y="0"/>
                    </a:cubicBezTo>
                    <a:close/>
                  </a:path>
                </a:pathLst>
              </a:custGeom>
              <a:solidFill>
                <a:srgbClr val="ADBD58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38100"/>
                <a:ext cx="2319334" cy="5952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757057" y="136401"/>
              <a:ext cx="6964655" cy="1859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2017-2019,  projekt MAS</a:t>
              </a:r>
            </a:p>
            <a:p>
              <a:pPr algn="l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vznik:</a:t>
              </a:r>
            </a:p>
            <a:p>
              <a:pPr marL="431801" lvl="1" indent="-215900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komunitního plánu</a:t>
              </a:r>
            </a:p>
            <a:p>
              <a:pPr marL="431801" lvl="1" indent="-215900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nástroje pro financování soc. služeb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5775134" y="324800"/>
            <a:ext cx="2663827" cy="2663827"/>
            <a:chOff x="0" y="0"/>
            <a:chExt cx="3551769" cy="3551769"/>
          </a:xfrm>
        </p:grpSpPr>
        <p:sp>
          <p:nvSpPr>
            <p:cNvPr id="51" name="Freeform 51"/>
            <p:cNvSpPr/>
            <p:nvPr/>
          </p:nvSpPr>
          <p:spPr>
            <a:xfrm rot="2700000">
              <a:off x="520145" y="520145"/>
              <a:ext cx="2511480" cy="2511480"/>
            </a:xfrm>
            <a:custGeom>
              <a:avLst/>
              <a:gdLst/>
              <a:ahLst/>
              <a:cxnLst/>
              <a:rect l="l" t="t" r="r" b="b"/>
              <a:pathLst>
                <a:path w="2511480" h="2511480">
                  <a:moveTo>
                    <a:pt x="0" y="0"/>
                  </a:moveTo>
                  <a:lnTo>
                    <a:pt x="2511479" y="0"/>
                  </a:lnTo>
                  <a:lnTo>
                    <a:pt x="2511479" y="2511479"/>
                  </a:lnTo>
                  <a:lnTo>
                    <a:pt x="0" y="25114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801065" y="1404477"/>
              <a:ext cx="1949638" cy="714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1"/>
                </a:lnSpc>
                <a:spcBef>
                  <a:spcPct val="0"/>
                </a:spcBef>
              </a:pPr>
              <a:r>
                <a:rPr lang="en-US" sz="1572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Jilemnicko Kyjovsko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825544" y="418614"/>
            <a:ext cx="636911" cy="0"/>
          </a:xfrm>
          <a:prstGeom prst="line">
            <a:avLst/>
          </a:prstGeom>
          <a:ln w="76200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3" name="AutoShape 3"/>
          <p:cNvSpPr/>
          <p:nvPr/>
        </p:nvSpPr>
        <p:spPr>
          <a:xfrm>
            <a:off x="9691056" y="418614"/>
            <a:ext cx="636911" cy="0"/>
          </a:xfrm>
          <a:prstGeom prst="line">
            <a:avLst/>
          </a:prstGeom>
          <a:ln w="76200" cap="flat">
            <a:solidFill>
              <a:srgbClr val="DDE5B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4" name="AutoShape 4"/>
          <p:cNvSpPr/>
          <p:nvPr/>
        </p:nvSpPr>
        <p:spPr>
          <a:xfrm>
            <a:off x="7963696" y="418614"/>
            <a:ext cx="636911" cy="0"/>
          </a:xfrm>
          <a:prstGeom prst="line">
            <a:avLst/>
          </a:prstGeom>
          <a:ln w="76200" cap="flat">
            <a:solidFill>
              <a:srgbClr val="6DC3D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5" name="Group 5"/>
          <p:cNvGrpSpPr/>
          <p:nvPr/>
        </p:nvGrpSpPr>
        <p:grpSpPr>
          <a:xfrm>
            <a:off x="757992" y="5905500"/>
            <a:ext cx="3274980" cy="2065516"/>
            <a:chOff x="0" y="0"/>
            <a:chExt cx="4366639" cy="275402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4366639" cy="2754021"/>
              <a:chOff x="0" y="0"/>
              <a:chExt cx="862546" cy="54400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62546" cy="544004"/>
              </a:xfrm>
              <a:custGeom>
                <a:avLst/>
                <a:gdLst/>
                <a:ahLst/>
                <a:cxnLst/>
                <a:rect l="l" t="t" r="r" b="b"/>
                <a:pathLst>
                  <a:path w="862546" h="544004">
                    <a:moveTo>
                      <a:pt x="47279" y="0"/>
                    </a:moveTo>
                    <a:lnTo>
                      <a:pt x="815267" y="0"/>
                    </a:lnTo>
                    <a:cubicBezTo>
                      <a:pt x="827806" y="0"/>
                      <a:pt x="839832" y="4981"/>
                      <a:pt x="848698" y="13848"/>
                    </a:cubicBezTo>
                    <a:cubicBezTo>
                      <a:pt x="857565" y="22714"/>
                      <a:pt x="862546" y="34740"/>
                      <a:pt x="862546" y="47279"/>
                    </a:cubicBezTo>
                    <a:lnTo>
                      <a:pt x="862546" y="496725"/>
                    </a:lnTo>
                    <a:cubicBezTo>
                      <a:pt x="862546" y="522837"/>
                      <a:pt x="841378" y="544004"/>
                      <a:pt x="815267" y="544004"/>
                    </a:cubicBezTo>
                    <a:lnTo>
                      <a:pt x="47279" y="544004"/>
                    </a:lnTo>
                    <a:cubicBezTo>
                      <a:pt x="34740" y="544004"/>
                      <a:pt x="22714" y="539023"/>
                      <a:pt x="13848" y="530156"/>
                    </a:cubicBezTo>
                    <a:cubicBezTo>
                      <a:pt x="4981" y="521290"/>
                      <a:pt x="0" y="509264"/>
                      <a:pt x="0" y="496725"/>
                    </a:cubicBezTo>
                    <a:lnTo>
                      <a:pt x="0" y="47279"/>
                    </a:lnTo>
                    <a:cubicBezTo>
                      <a:pt x="0" y="34740"/>
                      <a:pt x="4981" y="22714"/>
                      <a:pt x="13848" y="13848"/>
                    </a:cubicBezTo>
                    <a:cubicBezTo>
                      <a:pt x="22714" y="4981"/>
                      <a:pt x="34740" y="0"/>
                      <a:pt x="472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62546" cy="5821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AutoShape 9"/>
            <p:cNvSpPr/>
            <p:nvPr/>
          </p:nvSpPr>
          <p:spPr>
            <a:xfrm>
              <a:off x="1783014" y="808906"/>
              <a:ext cx="800611" cy="0"/>
            </a:xfrm>
            <a:prstGeom prst="line">
              <a:avLst/>
            </a:prstGeom>
            <a:ln w="152400" cap="flat">
              <a:solidFill>
                <a:srgbClr val="6DC3D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88578" y="1348436"/>
              <a:ext cx="3302000" cy="805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Hodnocení činnosti sociálních služeb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638394" y="5905500"/>
            <a:ext cx="3274980" cy="2065406"/>
            <a:chOff x="0" y="0"/>
            <a:chExt cx="4366639" cy="2753874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4366639" cy="2753874"/>
              <a:chOff x="0" y="0"/>
              <a:chExt cx="862546" cy="54397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62546" cy="543975"/>
              </a:xfrm>
              <a:custGeom>
                <a:avLst/>
                <a:gdLst/>
                <a:ahLst/>
                <a:cxnLst/>
                <a:rect l="l" t="t" r="r" b="b"/>
                <a:pathLst>
                  <a:path w="862546" h="543975">
                    <a:moveTo>
                      <a:pt x="47279" y="0"/>
                    </a:moveTo>
                    <a:lnTo>
                      <a:pt x="815267" y="0"/>
                    </a:lnTo>
                    <a:cubicBezTo>
                      <a:pt x="827806" y="0"/>
                      <a:pt x="839832" y="4981"/>
                      <a:pt x="848698" y="13848"/>
                    </a:cubicBezTo>
                    <a:cubicBezTo>
                      <a:pt x="857565" y="22714"/>
                      <a:pt x="862546" y="34740"/>
                      <a:pt x="862546" y="47279"/>
                    </a:cubicBezTo>
                    <a:lnTo>
                      <a:pt x="862546" y="496696"/>
                    </a:lnTo>
                    <a:cubicBezTo>
                      <a:pt x="862546" y="522808"/>
                      <a:pt x="841378" y="543975"/>
                      <a:pt x="815267" y="543975"/>
                    </a:cubicBezTo>
                    <a:lnTo>
                      <a:pt x="47279" y="543975"/>
                    </a:lnTo>
                    <a:cubicBezTo>
                      <a:pt x="21168" y="543975"/>
                      <a:pt x="0" y="522808"/>
                      <a:pt x="0" y="496696"/>
                    </a:cubicBezTo>
                    <a:lnTo>
                      <a:pt x="0" y="47279"/>
                    </a:lnTo>
                    <a:cubicBezTo>
                      <a:pt x="0" y="34740"/>
                      <a:pt x="4981" y="22714"/>
                      <a:pt x="13848" y="13848"/>
                    </a:cubicBezTo>
                    <a:cubicBezTo>
                      <a:pt x="22714" y="4981"/>
                      <a:pt x="34740" y="0"/>
                      <a:pt x="472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862546" cy="582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5" name="AutoShape 15"/>
            <p:cNvSpPr/>
            <p:nvPr/>
          </p:nvSpPr>
          <p:spPr>
            <a:xfrm>
              <a:off x="1783014" y="837965"/>
              <a:ext cx="800611" cy="0"/>
            </a:xfrm>
            <a:prstGeom prst="line">
              <a:avLst/>
            </a:prstGeom>
            <a:ln w="152400" cap="flat">
              <a:solidFill>
                <a:srgbClr val="B4B4B4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32320" y="1348436"/>
              <a:ext cx="3302000" cy="805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Rozvojové záměry do základní sítě LK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512204" y="5905500"/>
            <a:ext cx="3300693" cy="2065516"/>
            <a:chOff x="0" y="0"/>
            <a:chExt cx="4400924" cy="275402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4400924" cy="2754021"/>
              <a:chOff x="0" y="0"/>
              <a:chExt cx="869318" cy="54400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69318" cy="544004"/>
              </a:xfrm>
              <a:custGeom>
                <a:avLst/>
                <a:gdLst/>
                <a:ahLst/>
                <a:cxnLst/>
                <a:rect l="l" t="t" r="r" b="b"/>
                <a:pathLst>
                  <a:path w="869318" h="544004">
                    <a:moveTo>
                      <a:pt x="46911" y="0"/>
                    </a:moveTo>
                    <a:lnTo>
                      <a:pt x="822407" y="0"/>
                    </a:lnTo>
                    <a:cubicBezTo>
                      <a:pt x="834849" y="0"/>
                      <a:pt x="846781" y="4942"/>
                      <a:pt x="855578" y="13740"/>
                    </a:cubicBezTo>
                    <a:cubicBezTo>
                      <a:pt x="864376" y="22537"/>
                      <a:pt x="869318" y="34469"/>
                      <a:pt x="869318" y="46911"/>
                    </a:cubicBezTo>
                    <a:lnTo>
                      <a:pt x="869318" y="497093"/>
                    </a:lnTo>
                    <a:cubicBezTo>
                      <a:pt x="869318" y="523002"/>
                      <a:pt x="848316" y="544004"/>
                      <a:pt x="822407" y="544004"/>
                    </a:cubicBezTo>
                    <a:lnTo>
                      <a:pt x="46911" y="544004"/>
                    </a:lnTo>
                    <a:cubicBezTo>
                      <a:pt x="34469" y="544004"/>
                      <a:pt x="22537" y="539062"/>
                      <a:pt x="13740" y="530264"/>
                    </a:cubicBezTo>
                    <a:cubicBezTo>
                      <a:pt x="4942" y="521467"/>
                      <a:pt x="0" y="509535"/>
                      <a:pt x="0" y="497093"/>
                    </a:cubicBezTo>
                    <a:lnTo>
                      <a:pt x="0" y="46911"/>
                    </a:lnTo>
                    <a:cubicBezTo>
                      <a:pt x="0" y="34469"/>
                      <a:pt x="4942" y="22537"/>
                      <a:pt x="13740" y="13740"/>
                    </a:cubicBezTo>
                    <a:cubicBezTo>
                      <a:pt x="22537" y="4942"/>
                      <a:pt x="34469" y="0"/>
                      <a:pt x="4691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869318" cy="5821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AutoShape 21"/>
            <p:cNvSpPr/>
            <p:nvPr/>
          </p:nvSpPr>
          <p:spPr>
            <a:xfrm>
              <a:off x="1817298" y="902075"/>
              <a:ext cx="800611" cy="0"/>
            </a:xfrm>
            <a:prstGeom prst="line">
              <a:avLst/>
            </a:prstGeom>
            <a:ln w="152400" cap="flat">
              <a:solidFill>
                <a:srgbClr val="DDE5B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49462" y="1348436"/>
              <a:ext cx="3302000" cy="805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Akční plán na každý rok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075299" y="6938258"/>
            <a:ext cx="3274980" cy="2065516"/>
            <a:chOff x="0" y="0"/>
            <a:chExt cx="4366639" cy="275402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4366639" cy="2754021"/>
              <a:chOff x="0" y="0"/>
              <a:chExt cx="862546" cy="54400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62546" cy="544004"/>
              </a:xfrm>
              <a:custGeom>
                <a:avLst/>
                <a:gdLst/>
                <a:ahLst/>
                <a:cxnLst/>
                <a:rect l="l" t="t" r="r" b="b"/>
                <a:pathLst>
                  <a:path w="862546" h="544004">
                    <a:moveTo>
                      <a:pt x="47279" y="0"/>
                    </a:moveTo>
                    <a:lnTo>
                      <a:pt x="815267" y="0"/>
                    </a:lnTo>
                    <a:cubicBezTo>
                      <a:pt x="827806" y="0"/>
                      <a:pt x="839832" y="4981"/>
                      <a:pt x="848698" y="13848"/>
                    </a:cubicBezTo>
                    <a:cubicBezTo>
                      <a:pt x="857565" y="22714"/>
                      <a:pt x="862546" y="34740"/>
                      <a:pt x="862546" y="47279"/>
                    </a:cubicBezTo>
                    <a:lnTo>
                      <a:pt x="862546" y="496725"/>
                    </a:lnTo>
                    <a:cubicBezTo>
                      <a:pt x="862546" y="522837"/>
                      <a:pt x="841378" y="544004"/>
                      <a:pt x="815267" y="544004"/>
                    </a:cubicBezTo>
                    <a:lnTo>
                      <a:pt x="47279" y="544004"/>
                    </a:lnTo>
                    <a:cubicBezTo>
                      <a:pt x="34740" y="544004"/>
                      <a:pt x="22714" y="539023"/>
                      <a:pt x="13848" y="530156"/>
                    </a:cubicBezTo>
                    <a:cubicBezTo>
                      <a:pt x="4981" y="521290"/>
                      <a:pt x="0" y="509264"/>
                      <a:pt x="0" y="496725"/>
                    </a:cubicBezTo>
                    <a:lnTo>
                      <a:pt x="0" y="47279"/>
                    </a:lnTo>
                    <a:cubicBezTo>
                      <a:pt x="0" y="34740"/>
                      <a:pt x="4981" y="22714"/>
                      <a:pt x="13848" y="13848"/>
                    </a:cubicBezTo>
                    <a:cubicBezTo>
                      <a:pt x="22714" y="4981"/>
                      <a:pt x="34740" y="0"/>
                      <a:pt x="472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62546" cy="5821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7" name="AutoShape 27"/>
            <p:cNvSpPr/>
            <p:nvPr/>
          </p:nvSpPr>
          <p:spPr>
            <a:xfrm>
              <a:off x="1783014" y="844679"/>
              <a:ext cx="800611" cy="0"/>
            </a:xfrm>
            <a:prstGeom prst="line">
              <a:avLst/>
            </a:prstGeom>
            <a:ln w="152400" cap="flat">
              <a:solidFill>
                <a:srgbClr val="ADBD5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32320" y="1348436"/>
              <a:ext cx="3302000" cy="805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Komunitní plán pro ORP 5 let</a:t>
              </a:r>
            </a:p>
          </p:txBody>
        </p:sp>
      </p:grpSp>
      <p:sp>
        <p:nvSpPr>
          <p:cNvPr id="29" name="Freeform 29"/>
          <p:cNvSpPr/>
          <p:nvPr/>
        </p:nvSpPr>
        <p:spPr>
          <a:xfrm rot="2700000">
            <a:off x="7898642" y="826632"/>
            <a:ext cx="2300217" cy="2300217"/>
          </a:xfrm>
          <a:custGeom>
            <a:avLst/>
            <a:gdLst/>
            <a:ahLst/>
            <a:cxnLst/>
            <a:rect l="l" t="t" r="r" b="b"/>
            <a:pathLst>
              <a:path w="2300217" h="2300217">
                <a:moveTo>
                  <a:pt x="0" y="0"/>
                </a:moveTo>
                <a:lnTo>
                  <a:pt x="2300216" y="0"/>
                </a:lnTo>
                <a:lnTo>
                  <a:pt x="2300216" y="2300217"/>
                </a:lnTo>
                <a:lnTo>
                  <a:pt x="0" y="2300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0" name="TextBox 30"/>
          <p:cNvSpPr txBox="1"/>
          <p:nvPr/>
        </p:nvSpPr>
        <p:spPr>
          <a:xfrm>
            <a:off x="7812461" y="1819612"/>
            <a:ext cx="2492538" cy="36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399" b="1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KOORDINÁTOR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4198193" y="6938258"/>
            <a:ext cx="3274980" cy="2065516"/>
            <a:chOff x="0" y="0"/>
            <a:chExt cx="4366639" cy="2754021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4366639" cy="2754021"/>
              <a:chOff x="0" y="0"/>
              <a:chExt cx="862546" cy="544004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62546" cy="544004"/>
              </a:xfrm>
              <a:custGeom>
                <a:avLst/>
                <a:gdLst/>
                <a:ahLst/>
                <a:cxnLst/>
                <a:rect l="l" t="t" r="r" b="b"/>
                <a:pathLst>
                  <a:path w="862546" h="544004">
                    <a:moveTo>
                      <a:pt x="47279" y="0"/>
                    </a:moveTo>
                    <a:lnTo>
                      <a:pt x="815267" y="0"/>
                    </a:lnTo>
                    <a:cubicBezTo>
                      <a:pt x="827806" y="0"/>
                      <a:pt x="839832" y="4981"/>
                      <a:pt x="848698" y="13848"/>
                    </a:cubicBezTo>
                    <a:cubicBezTo>
                      <a:pt x="857565" y="22714"/>
                      <a:pt x="862546" y="34740"/>
                      <a:pt x="862546" y="47279"/>
                    </a:cubicBezTo>
                    <a:lnTo>
                      <a:pt x="862546" y="496725"/>
                    </a:lnTo>
                    <a:cubicBezTo>
                      <a:pt x="862546" y="522837"/>
                      <a:pt x="841378" y="544004"/>
                      <a:pt x="815267" y="544004"/>
                    </a:cubicBezTo>
                    <a:lnTo>
                      <a:pt x="47279" y="544004"/>
                    </a:lnTo>
                    <a:cubicBezTo>
                      <a:pt x="34740" y="544004"/>
                      <a:pt x="22714" y="539023"/>
                      <a:pt x="13848" y="530156"/>
                    </a:cubicBezTo>
                    <a:cubicBezTo>
                      <a:pt x="4981" y="521290"/>
                      <a:pt x="0" y="509264"/>
                      <a:pt x="0" y="496725"/>
                    </a:cubicBezTo>
                    <a:lnTo>
                      <a:pt x="0" y="47279"/>
                    </a:lnTo>
                    <a:cubicBezTo>
                      <a:pt x="0" y="34740"/>
                      <a:pt x="4981" y="22714"/>
                      <a:pt x="13848" y="13848"/>
                    </a:cubicBezTo>
                    <a:cubicBezTo>
                      <a:pt x="22714" y="4981"/>
                      <a:pt x="34740" y="0"/>
                      <a:pt x="472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862546" cy="5821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5" name="AutoShape 35"/>
            <p:cNvSpPr/>
            <p:nvPr/>
          </p:nvSpPr>
          <p:spPr>
            <a:xfrm>
              <a:off x="1783014" y="729820"/>
              <a:ext cx="800611" cy="0"/>
            </a:xfrm>
            <a:prstGeom prst="line">
              <a:avLst/>
            </a:prstGeom>
            <a:ln w="152400" cap="flat">
              <a:solidFill>
                <a:srgbClr val="00889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532320" y="1348436"/>
              <a:ext cx="3302000" cy="805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Základní síť služeb pro Frýdlantsko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3904787" y="267818"/>
            <a:ext cx="3387664" cy="3387664"/>
            <a:chOff x="0" y="0"/>
            <a:chExt cx="4516885" cy="4516885"/>
          </a:xfrm>
        </p:grpSpPr>
        <p:sp>
          <p:nvSpPr>
            <p:cNvPr id="38" name="Freeform 38"/>
            <p:cNvSpPr/>
            <p:nvPr/>
          </p:nvSpPr>
          <p:spPr>
            <a:xfrm rot="2700000">
              <a:off x="661483" y="661483"/>
              <a:ext cx="3193920" cy="3193920"/>
            </a:xfrm>
            <a:custGeom>
              <a:avLst/>
              <a:gdLst/>
              <a:ahLst/>
              <a:cxnLst/>
              <a:rect l="l" t="t" r="r" b="b"/>
              <a:pathLst>
                <a:path w="3193920" h="3193920">
                  <a:moveTo>
                    <a:pt x="0" y="0"/>
                  </a:moveTo>
                  <a:lnTo>
                    <a:pt x="3193920" y="0"/>
                  </a:lnTo>
                  <a:lnTo>
                    <a:pt x="3193920" y="3193920"/>
                  </a:lnTo>
                  <a:lnTo>
                    <a:pt x="0" y="319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018738" y="1612581"/>
              <a:ext cx="2479410" cy="1244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poskytovatelé sociálních služeb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6165165" y="2476500"/>
            <a:ext cx="3297291" cy="3297291"/>
            <a:chOff x="0" y="0"/>
            <a:chExt cx="4396388" cy="4396388"/>
          </a:xfrm>
        </p:grpSpPr>
        <p:sp>
          <p:nvSpPr>
            <p:cNvPr id="41" name="Freeform 41"/>
            <p:cNvSpPr/>
            <p:nvPr/>
          </p:nvSpPr>
          <p:spPr>
            <a:xfrm rot="2700000">
              <a:off x="643836" y="643836"/>
              <a:ext cx="3108715" cy="3108715"/>
            </a:xfrm>
            <a:custGeom>
              <a:avLst/>
              <a:gdLst/>
              <a:ahLst/>
              <a:cxnLst/>
              <a:rect l="l" t="t" r="r" b="b"/>
              <a:pathLst>
                <a:path w="3108715" h="3108715">
                  <a:moveTo>
                    <a:pt x="0" y="0"/>
                  </a:moveTo>
                  <a:lnTo>
                    <a:pt x="3108715" y="0"/>
                  </a:lnTo>
                  <a:lnTo>
                    <a:pt x="3108715" y="3108715"/>
                  </a:lnTo>
                  <a:lnTo>
                    <a:pt x="0" y="3108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221584" y="1342761"/>
              <a:ext cx="1953220" cy="1663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sociální odbory zapojených měst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9048750" y="2452750"/>
            <a:ext cx="3321040" cy="3321040"/>
            <a:chOff x="0" y="0"/>
            <a:chExt cx="4428054" cy="4428054"/>
          </a:xfrm>
        </p:grpSpPr>
        <p:sp>
          <p:nvSpPr>
            <p:cNvPr id="44" name="Freeform 44"/>
            <p:cNvSpPr/>
            <p:nvPr/>
          </p:nvSpPr>
          <p:spPr>
            <a:xfrm rot="2700000">
              <a:off x="648473" y="648473"/>
              <a:ext cx="3131107" cy="3131107"/>
            </a:xfrm>
            <a:custGeom>
              <a:avLst/>
              <a:gdLst/>
              <a:ahLst/>
              <a:cxnLst/>
              <a:rect l="l" t="t" r="r" b="b"/>
              <a:pathLst>
                <a:path w="3131107" h="3131107">
                  <a:moveTo>
                    <a:pt x="0" y="0"/>
                  </a:moveTo>
                  <a:lnTo>
                    <a:pt x="3131107" y="0"/>
                  </a:lnTo>
                  <a:lnTo>
                    <a:pt x="3131107" y="3131107"/>
                  </a:lnTo>
                  <a:lnTo>
                    <a:pt x="0" y="31311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264851" y="1619156"/>
              <a:ext cx="1898352" cy="1244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zástupci členských obcí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0913374" y="418614"/>
            <a:ext cx="3387664" cy="3387664"/>
            <a:chOff x="0" y="0"/>
            <a:chExt cx="4516885" cy="4516885"/>
          </a:xfrm>
        </p:grpSpPr>
        <p:sp>
          <p:nvSpPr>
            <p:cNvPr id="47" name="Freeform 47"/>
            <p:cNvSpPr/>
            <p:nvPr/>
          </p:nvSpPr>
          <p:spPr>
            <a:xfrm rot="2700000">
              <a:off x="661483" y="661483"/>
              <a:ext cx="3193920" cy="3193920"/>
            </a:xfrm>
            <a:custGeom>
              <a:avLst/>
              <a:gdLst/>
              <a:ahLst/>
              <a:cxnLst/>
              <a:rect l="l" t="t" r="r" b="b"/>
              <a:pathLst>
                <a:path w="3193920" h="3193920">
                  <a:moveTo>
                    <a:pt x="0" y="0"/>
                  </a:moveTo>
                  <a:lnTo>
                    <a:pt x="3193920" y="0"/>
                  </a:lnTo>
                  <a:lnTo>
                    <a:pt x="3193920" y="3193920"/>
                  </a:lnTo>
                  <a:lnTo>
                    <a:pt x="0" y="319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082398" y="1494877"/>
              <a:ext cx="2379615" cy="1244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přenos informací na krajskou úroveň</a:t>
              </a:r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3264883" y="3607857"/>
            <a:ext cx="2080121" cy="34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Pracovní skupiny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774572" y="5033370"/>
            <a:ext cx="1702428" cy="34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Řídící skupina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2369790" y="5033370"/>
            <a:ext cx="2917197" cy="34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Valné</a:t>
            </a:r>
            <a:r>
              <a:rPr lang="en-US" sz="20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shromáždění</a:t>
            </a:r>
            <a:r>
              <a:rPr lang="en-US" sz="20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DSO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3629124" y="3607857"/>
            <a:ext cx="3315726" cy="34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Zástupci Libereckého kraje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169518" y="5152003"/>
            <a:ext cx="2209436" cy="34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Hodnotící</a:t>
            </a:r>
            <a:r>
              <a:rPr lang="en-US" sz="20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skupina</a:t>
            </a:r>
            <a:endParaRPr lang="en-US" sz="2000" b="1" dirty="0">
              <a:solidFill>
                <a:srgbClr val="000000"/>
              </a:solidFill>
              <a:latin typeface="TT Hoves Bold"/>
              <a:ea typeface="TT Hoves Bold"/>
              <a:cs typeface="TT Hoves Bold"/>
              <a:sym typeface="TT Hoves Bold"/>
            </a:endParaRPr>
          </a:p>
        </p:txBody>
      </p:sp>
      <p:grpSp>
        <p:nvGrpSpPr>
          <p:cNvPr id="54" name="Group 54"/>
          <p:cNvGrpSpPr/>
          <p:nvPr/>
        </p:nvGrpSpPr>
        <p:grpSpPr>
          <a:xfrm>
            <a:off x="7636746" y="8190091"/>
            <a:ext cx="3274980" cy="2065516"/>
            <a:chOff x="0" y="0"/>
            <a:chExt cx="4366639" cy="2754021"/>
          </a:xfrm>
        </p:grpSpPr>
        <p:grpSp>
          <p:nvGrpSpPr>
            <p:cNvPr id="55" name="Group 55"/>
            <p:cNvGrpSpPr/>
            <p:nvPr/>
          </p:nvGrpSpPr>
          <p:grpSpPr>
            <a:xfrm>
              <a:off x="0" y="0"/>
              <a:ext cx="4366639" cy="2754021"/>
              <a:chOff x="0" y="0"/>
              <a:chExt cx="862546" cy="544004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862546" cy="544004"/>
              </a:xfrm>
              <a:custGeom>
                <a:avLst/>
                <a:gdLst/>
                <a:ahLst/>
                <a:cxnLst/>
                <a:rect l="l" t="t" r="r" b="b"/>
                <a:pathLst>
                  <a:path w="862546" h="544004">
                    <a:moveTo>
                      <a:pt x="47279" y="0"/>
                    </a:moveTo>
                    <a:lnTo>
                      <a:pt x="815267" y="0"/>
                    </a:lnTo>
                    <a:cubicBezTo>
                      <a:pt x="827806" y="0"/>
                      <a:pt x="839832" y="4981"/>
                      <a:pt x="848698" y="13848"/>
                    </a:cubicBezTo>
                    <a:cubicBezTo>
                      <a:pt x="857565" y="22714"/>
                      <a:pt x="862546" y="34740"/>
                      <a:pt x="862546" y="47279"/>
                    </a:cubicBezTo>
                    <a:lnTo>
                      <a:pt x="862546" y="496725"/>
                    </a:lnTo>
                    <a:cubicBezTo>
                      <a:pt x="862546" y="522837"/>
                      <a:pt x="841378" y="544004"/>
                      <a:pt x="815267" y="544004"/>
                    </a:cubicBezTo>
                    <a:lnTo>
                      <a:pt x="47279" y="544004"/>
                    </a:lnTo>
                    <a:cubicBezTo>
                      <a:pt x="34740" y="544004"/>
                      <a:pt x="22714" y="539023"/>
                      <a:pt x="13848" y="530156"/>
                    </a:cubicBezTo>
                    <a:cubicBezTo>
                      <a:pt x="4981" y="521290"/>
                      <a:pt x="0" y="509264"/>
                      <a:pt x="0" y="496725"/>
                    </a:cubicBezTo>
                    <a:lnTo>
                      <a:pt x="0" y="47279"/>
                    </a:lnTo>
                    <a:cubicBezTo>
                      <a:pt x="0" y="34740"/>
                      <a:pt x="4981" y="22714"/>
                      <a:pt x="13848" y="13848"/>
                    </a:cubicBezTo>
                    <a:cubicBezTo>
                      <a:pt x="22714" y="4981"/>
                      <a:pt x="34740" y="0"/>
                      <a:pt x="472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-38100"/>
                <a:ext cx="862546" cy="5821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8" name="AutoShape 58"/>
            <p:cNvSpPr/>
            <p:nvPr/>
          </p:nvSpPr>
          <p:spPr>
            <a:xfrm>
              <a:off x="1783014" y="837965"/>
              <a:ext cx="800611" cy="0"/>
            </a:xfrm>
            <a:prstGeom prst="line">
              <a:avLst/>
            </a:prstGeom>
            <a:ln w="152400" cap="flat">
              <a:solidFill>
                <a:srgbClr val="B4B4B4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532320" y="1348436"/>
              <a:ext cx="3302000" cy="805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Střednědobý plán rozvoje soc. služeb LK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5056690" y="952500"/>
          <a:ext cx="7315200" cy="3038475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282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T Hoves Bold"/>
                          <a:ea typeface="TT Hoves Bold"/>
                          <a:cs typeface="TT Hoves Bold"/>
                          <a:sym typeface="TT Hoves Bold"/>
                        </a:rPr>
                        <a:t>2020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T Hoves Bold"/>
                          <a:ea typeface="TT Hoves Bold"/>
                          <a:cs typeface="TT Hoves Bold"/>
                          <a:sym typeface="TT Hoves Bold"/>
                        </a:rPr>
                        <a:t>1 823 408,-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T Hoves Bold"/>
                          <a:ea typeface="TT Hoves Bold"/>
                          <a:cs typeface="TT Hoves Bold"/>
                          <a:sym typeface="TT Hoves Bold"/>
                        </a:rPr>
                        <a:t>68,- Kč/ob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282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T Hoves Bold"/>
                          <a:ea typeface="TT Hoves Bold"/>
                          <a:cs typeface="TT Hoves Bold"/>
                          <a:sym typeface="TT Hoves Bold"/>
                        </a:rPr>
                        <a:t>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6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T Hoves Bold"/>
                          <a:ea typeface="TT Hoves Bold"/>
                          <a:cs typeface="TT Hoves Bold"/>
                          <a:sym typeface="TT Hoves Bold"/>
                        </a:rPr>
                        <a:t>2 732 912, 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6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T Hoves Bold"/>
                          <a:ea typeface="TT Hoves Bold"/>
                          <a:cs typeface="TT Hoves Bold"/>
                          <a:sym typeface="TT Hoves Bold"/>
                        </a:rPr>
                        <a:t>86,- Kč/ob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82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T Hoves Bold"/>
                          <a:ea typeface="TT Hoves Bold"/>
                          <a:cs typeface="TT Hoves Bold"/>
                          <a:sym typeface="TT Hoves Bold"/>
                        </a:rPr>
                        <a:t>2027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3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 i="1">
                          <a:solidFill>
                            <a:srgbClr val="000000"/>
                          </a:solidFill>
                          <a:latin typeface="TT Hoves Bold Italics"/>
                          <a:ea typeface="TT Hoves Bold Italics"/>
                          <a:cs typeface="TT Hoves Bold Italics"/>
                          <a:sym typeface="TT Hoves Bold Italics"/>
                        </a:rPr>
                        <a:t>3 190 000,-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3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T Hoves Bold"/>
                          <a:ea typeface="TT Hoves Bold"/>
                          <a:cs typeface="TT Hoves Bold"/>
                          <a:sym typeface="TT Hoves Bold"/>
                        </a:rPr>
                        <a:t>100 Kč/ob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3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 rot="-10800000">
            <a:off x="13356374" y="1411174"/>
            <a:ext cx="1904247" cy="2215851"/>
            <a:chOff x="0" y="0"/>
            <a:chExt cx="6985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6DC3D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98118" y="7330629"/>
            <a:ext cx="3274980" cy="1537864"/>
            <a:chOff x="0" y="0"/>
            <a:chExt cx="4366639" cy="205048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4366639" cy="2050486"/>
              <a:chOff x="0" y="0"/>
              <a:chExt cx="862546" cy="40503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62546" cy="405034"/>
              </a:xfrm>
              <a:custGeom>
                <a:avLst/>
                <a:gdLst/>
                <a:ahLst/>
                <a:cxnLst/>
                <a:rect l="l" t="t" r="r" b="b"/>
                <a:pathLst>
                  <a:path w="862546" h="405034">
                    <a:moveTo>
                      <a:pt x="47279" y="0"/>
                    </a:moveTo>
                    <a:lnTo>
                      <a:pt x="815267" y="0"/>
                    </a:lnTo>
                    <a:cubicBezTo>
                      <a:pt x="827806" y="0"/>
                      <a:pt x="839832" y="4981"/>
                      <a:pt x="848698" y="13848"/>
                    </a:cubicBezTo>
                    <a:cubicBezTo>
                      <a:pt x="857565" y="22714"/>
                      <a:pt x="862546" y="34740"/>
                      <a:pt x="862546" y="47279"/>
                    </a:cubicBezTo>
                    <a:lnTo>
                      <a:pt x="862546" y="357755"/>
                    </a:lnTo>
                    <a:cubicBezTo>
                      <a:pt x="862546" y="383867"/>
                      <a:pt x="841378" y="405034"/>
                      <a:pt x="815267" y="405034"/>
                    </a:cubicBezTo>
                    <a:lnTo>
                      <a:pt x="47279" y="405034"/>
                    </a:lnTo>
                    <a:cubicBezTo>
                      <a:pt x="34740" y="405034"/>
                      <a:pt x="22714" y="400053"/>
                      <a:pt x="13848" y="391186"/>
                    </a:cubicBezTo>
                    <a:cubicBezTo>
                      <a:pt x="4981" y="382320"/>
                      <a:pt x="0" y="370294"/>
                      <a:pt x="0" y="357755"/>
                    </a:cubicBezTo>
                    <a:lnTo>
                      <a:pt x="0" y="47279"/>
                    </a:lnTo>
                    <a:cubicBezTo>
                      <a:pt x="0" y="34740"/>
                      <a:pt x="4981" y="22714"/>
                      <a:pt x="13848" y="13848"/>
                    </a:cubicBezTo>
                    <a:cubicBezTo>
                      <a:pt x="22714" y="4981"/>
                      <a:pt x="34740" y="0"/>
                      <a:pt x="47279" y="0"/>
                    </a:cubicBezTo>
                    <a:close/>
                  </a:path>
                </a:pathLst>
              </a:custGeom>
              <a:solidFill>
                <a:srgbClr val="ADBD58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62546" cy="443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468820" y="320357"/>
              <a:ext cx="3429000" cy="1389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Koordinátor komunitního plánování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056690" y="7810500"/>
            <a:ext cx="7516153" cy="873530"/>
            <a:chOff x="0" y="0"/>
            <a:chExt cx="10021538" cy="1164706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0021538" cy="1164706"/>
              <a:chOff x="0" y="0"/>
              <a:chExt cx="1979563" cy="23006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979563" cy="230065"/>
              </a:xfrm>
              <a:custGeom>
                <a:avLst/>
                <a:gdLst/>
                <a:ahLst/>
                <a:cxnLst/>
                <a:rect l="l" t="t" r="r" b="b"/>
                <a:pathLst>
                  <a:path w="1979563" h="230065">
                    <a:moveTo>
                      <a:pt x="0" y="0"/>
                    </a:moveTo>
                    <a:lnTo>
                      <a:pt x="1979563" y="0"/>
                    </a:lnTo>
                    <a:lnTo>
                      <a:pt x="1979563" y="230065"/>
                    </a:lnTo>
                    <a:lnTo>
                      <a:pt x="0" y="230065"/>
                    </a:lnTo>
                    <a:close/>
                  </a:path>
                </a:pathLst>
              </a:custGeom>
              <a:solidFill>
                <a:srgbClr val="DDE5B2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1979563" cy="2776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4096646" y="355636"/>
              <a:ext cx="1659379" cy="4058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úvazek 0,5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056690" y="8868493"/>
            <a:ext cx="7516153" cy="873530"/>
            <a:chOff x="0" y="0"/>
            <a:chExt cx="10021538" cy="1164706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0021538" cy="1164706"/>
              <a:chOff x="0" y="0"/>
              <a:chExt cx="1979563" cy="23006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979563" cy="230065"/>
              </a:xfrm>
              <a:custGeom>
                <a:avLst/>
                <a:gdLst/>
                <a:ahLst/>
                <a:cxnLst/>
                <a:rect l="l" t="t" r="r" b="b"/>
                <a:pathLst>
                  <a:path w="1979563" h="230065">
                    <a:moveTo>
                      <a:pt x="0" y="0"/>
                    </a:moveTo>
                    <a:lnTo>
                      <a:pt x="1979563" y="0"/>
                    </a:lnTo>
                    <a:lnTo>
                      <a:pt x="1979563" y="230065"/>
                    </a:lnTo>
                    <a:lnTo>
                      <a:pt x="0" y="230065"/>
                    </a:lnTo>
                    <a:close/>
                  </a:path>
                </a:pathLst>
              </a:custGeom>
              <a:solidFill>
                <a:srgbClr val="DDE5B2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1979563" cy="2776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2796892" y="430544"/>
              <a:ext cx="4179535" cy="4058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úvazek MAS Frýdlantsko z.s.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056690" y="6746470"/>
            <a:ext cx="7516153" cy="873530"/>
            <a:chOff x="0" y="0"/>
            <a:chExt cx="10021538" cy="1164706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0021538" cy="1164706"/>
              <a:chOff x="0" y="0"/>
              <a:chExt cx="1979563" cy="23006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979563" cy="230065"/>
              </a:xfrm>
              <a:custGeom>
                <a:avLst/>
                <a:gdLst/>
                <a:ahLst/>
                <a:cxnLst/>
                <a:rect l="l" t="t" r="r" b="b"/>
                <a:pathLst>
                  <a:path w="1979563" h="230065">
                    <a:moveTo>
                      <a:pt x="0" y="0"/>
                    </a:moveTo>
                    <a:lnTo>
                      <a:pt x="1979563" y="0"/>
                    </a:lnTo>
                    <a:lnTo>
                      <a:pt x="1979563" y="230065"/>
                    </a:lnTo>
                    <a:lnTo>
                      <a:pt x="0" y="230065"/>
                    </a:lnTo>
                    <a:close/>
                  </a:path>
                </a:pathLst>
              </a:custGeom>
              <a:solidFill>
                <a:srgbClr val="DDE5B2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1979563" cy="2776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3801647" y="355636"/>
              <a:ext cx="2170024" cy="4058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350 000,- /rok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621112" y="1968286"/>
            <a:ext cx="1374771" cy="1054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Členské příspěvky obcí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298118" y="1750167"/>
            <a:ext cx="3274980" cy="1537864"/>
            <a:chOff x="0" y="0"/>
            <a:chExt cx="4366639" cy="2050486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4366639" cy="2050486"/>
              <a:chOff x="0" y="0"/>
              <a:chExt cx="862546" cy="405034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62546" cy="405034"/>
              </a:xfrm>
              <a:custGeom>
                <a:avLst/>
                <a:gdLst/>
                <a:ahLst/>
                <a:cxnLst/>
                <a:rect l="l" t="t" r="r" b="b"/>
                <a:pathLst>
                  <a:path w="862546" h="405034">
                    <a:moveTo>
                      <a:pt x="47279" y="0"/>
                    </a:moveTo>
                    <a:lnTo>
                      <a:pt x="815267" y="0"/>
                    </a:lnTo>
                    <a:cubicBezTo>
                      <a:pt x="827806" y="0"/>
                      <a:pt x="839832" y="4981"/>
                      <a:pt x="848698" y="13848"/>
                    </a:cubicBezTo>
                    <a:cubicBezTo>
                      <a:pt x="857565" y="22714"/>
                      <a:pt x="862546" y="34740"/>
                      <a:pt x="862546" y="47279"/>
                    </a:cubicBezTo>
                    <a:lnTo>
                      <a:pt x="862546" y="357755"/>
                    </a:lnTo>
                    <a:cubicBezTo>
                      <a:pt x="862546" y="383867"/>
                      <a:pt x="841378" y="405034"/>
                      <a:pt x="815267" y="405034"/>
                    </a:cubicBezTo>
                    <a:lnTo>
                      <a:pt x="47279" y="405034"/>
                    </a:lnTo>
                    <a:cubicBezTo>
                      <a:pt x="34740" y="405034"/>
                      <a:pt x="22714" y="400053"/>
                      <a:pt x="13848" y="391186"/>
                    </a:cubicBezTo>
                    <a:cubicBezTo>
                      <a:pt x="4981" y="382320"/>
                      <a:pt x="0" y="370294"/>
                      <a:pt x="0" y="357755"/>
                    </a:cubicBezTo>
                    <a:lnTo>
                      <a:pt x="0" y="47279"/>
                    </a:lnTo>
                    <a:cubicBezTo>
                      <a:pt x="0" y="34740"/>
                      <a:pt x="4981" y="22714"/>
                      <a:pt x="13848" y="13848"/>
                    </a:cubicBezTo>
                    <a:cubicBezTo>
                      <a:pt x="22714" y="4981"/>
                      <a:pt x="34740" y="0"/>
                      <a:pt x="47279" y="0"/>
                    </a:cubicBezTo>
                    <a:close/>
                  </a:path>
                </a:pathLst>
              </a:custGeom>
              <a:solidFill>
                <a:srgbClr val="6DC3DE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38100"/>
                <a:ext cx="862546" cy="443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948377" y="573357"/>
              <a:ext cx="2469885" cy="919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Dotační program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3356374" y="7139164"/>
            <a:ext cx="1904548" cy="2216202"/>
            <a:chOff x="0" y="0"/>
            <a:chExt cx="2539398" cy="2954936"/>
          </a:xfrm>
        </p:grpSpPr>
        <p:grpSp>
          <p:nvGrpSpPr>
            <p:cNvPr id="33" name="Group 33"/>
            <p:cNvGrpSpPr/>
            <p:nvPr/>
          </p:nvGrpSpPr>
          <p:grpSpPr>
            <a:xfrm rot="-10800000">
              <a:off x="0" y="0"/>
              <a:ext cx="2539398" cy="2954936"/>
              <a:chOff x="0" y="0"/>
              <a:chExt cx="6985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ADBD58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40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222200" y="412463"/>
              <a:ext cx="2094997" cy="2082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Dotační program Libereckého kraje</a:t>
              </a:r>
            </a:p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(50%)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2060697" y="4257702"/>
            <a:ext cx="13560303" cy="2076281"/>
            <a:chOff x="0" y="0"/>
            <a:chExt cx="17768315" cy="2104025"/>
          </a:xfrm>
        </p:grpSpPr>
        <p:sp>
          <p:nvSpPr>
            <p:cNvPr id="38" name="TextBox 38"/>
            <p:cNvSpPr txBox="1"/>
            <p:nvPr/>
          </p:nvSpPr>
          <p:spPr>
            <a:xfrm>
              <a:off x="2898347" y="1654278"/>
              <a:ext cx="11721263" cy="449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Financování max. 10% celkových nákladů na poskytování služeb v území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566253"/>
              <a:ext cx="17768315" cy="919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Poskytovatelé služeb, kteří chtějí podporu z dotačního programu musí být zapojeni do komunitního plánování, musí být v základní síti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6250760" y="-47625"/>
              <a:ext cx="5241396" cy="449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 dirty="0" err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Města</a:t>
              </a:r>
              <a:r>
                <a:rPr lang="en-US" sz="2000" b="1" dirty="0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přispívají</a:t>
              </a:r>
              <a:r>
                <a:rPr lang="en-US" sz="2000" b="1" dirty="0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i</a:t>
              </a:r>
              <a:r>
                <a:rPr lang="en-US" sz="2000" b="1" dirty="0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víc</a:t>
              </a:r>
              <a:r>
                <a:rPr lang="en-US" sz="2000" b="1" dirty="0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(43/16/11%)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56873" y="1962995"/>
            <a:ext cx="15078627" cy="2752237"/>
            <a:chOff x="0" y="0"/>
            <a:chExt cx="3971326" cy="7248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71326" cy="724869"/>
            </a:xfrm>
            <a:custGeom>
              <a:avLst/>
              <a:gdLst/>
              <a:ahLst/>
              <a:cxnLst/>
              <a:rect l="l" t="t" r="r" b="b"/>
              <a:pathLst>
                <a:path w="3971326" h="724869">
                  <a:moveTo>
                    <a:pt x="10269" y="0"/>
                  </a:moveTo>
                  <a:lnTo>
                    <a:pt x="3961057" y="0"/>
                  </a:lnTo>
                  <a:cubicBezTo>
                    <a:pt x="3966728" y="0"/>
                    <a:pt x="3971326" y="4597"/>
                    <a:pt x="3971326" y="10269"/>
                  </a:cubicBezTo>
                  <a:lnTo>
                    <a:pt x="3971326" y="714600"/>
                  </a:lnTo>
                  <a:cubicBezTo>
                    <a:pt x="3971326" y="720272"/>
                    <a:pt x="3966728" y="724869"/>
                    <a:pt x="3961057" y="724869"/>
                  </a:cubicBezTo>
                  <a:lnTo>
                    <a:pt x="10269" y="724869"/>
                  </a:lnTo>
                  <a:cubicBezTo>
                    <a:pt x="7545" y="724869"/>
                    <a:pt x="4933" y="723787"/>
                    <a:pt x="3008" y="721861"/>
                  </a:cubicBezTo>
                  <a:cubicBezTo>
                    <a:pt x="1082" y="719936"/>
                    <a:pt x="0" y="717324"/>
                    <a:pt x="0" y="714600"/>
                  </a:cubicBezTo>
                  <a:lnTo>
                    <a:pt x="0" y="10269"/>
                  </a:lnTo>
                  <a:cubicBezTo>
                    <a:pt x="0" y="7545"/>
                    <a:pt x="1082" y="4933"/>
                    <a:pt x="3008" y="3008"/>
                  </a:cubicBezTo>
                  <a:cubicBezTo>
                    <a:pt x="4933" y="1082"/>
                    <a:pt x="7545" y="0"/>
                    <a:pt x="10269" y="0"/>
                  </a:cubicBezTo>
                  <a:close/>
                </a:path>
              </a:pathLst>
            </a:custGeom>
            <a:solidFill>
              <a:srgbClr val="6DC3D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71326" cy="762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664231" y="2083517"/>
            <a:ext cx="13116983" cy="2463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Stabilní síť poskytovatelů sociálních služeb v území 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Potřebnost služeb je komunikována s územím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Snížení admin. zátěže pro žadatele (1 žádost na celé ORP)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Snížení administrativy pro obce: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koordinátor jedná s poskytovateli služeb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na základě informací od služeb připravuje podklady pro schválení celkové výše podpory 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Obce mají přehled o celkových nákladech na poskytování služeb v území a výši poskytnuté dotace.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256873" y="5143500"/>
            <a:ext cx="15078627" cy="2725483"/>
            <a:chOff x="0" y="0"/>
            <a:chExt cx="3971326" cy="7178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71326" cy="717823"/>
            </a:xfrm>
            <a:custGeom>
              <a:avLst/>
              <a:gdLst/>
              <a:ahLst/>
              <a:cxnLst/>
              <a:rect l="l" t="t" r="r" b="b"/>
              <a:pathLst>
                <a:path w="3971326" h="717823">
                  <a:moveTo>
                    <a:pt x="10269" y="0"/>
                  </a:moveTo>
                  <a:lnTo>
                    <a:pt x="3961057" y="0"/>
                  </a:lnTo>
                  <a:cubicBezTo>
                    <a:pt x="3966728" y="0"/>
                    <a:pt x="3971326" y="4597"/>
                    <a:pt x="3971326" y="10269"/>
                  </a:cubicBezTo>
                  <a:lnTo>
                    <a:pt x="3971326" y="707554"/>
                  </a:lnTo>
                  <a:cubicBezTo>
                    <a:pt x="3971326" y="710277"/>
                    <a:pt x="3970244" y="712889"/>
                    <a:pt x="3968318" y="714815"/>
                  </a:cubicBezTo>
                  <a:cubicBezTo>
                    <a:pt x="3966392" y="716741"/>
                    <a:pt x="3963781" y="717823"/>
                    <a:pt x="3961057" y="717823"/>
                  </a:cubicBezTo>
                  <a:lnTo>
                    <a:pt x="10269" y="717823"/>
                  </a:lnTo>
                  <a:cubicBezTo>
                    <a:pt x="7545" y="717823"/>
                    <a:pt x="4933" y="716741"/>
                    <a:pt x="3008" y="714815"/>
                  </a:cubicBezTo>
                  <a:cubicBezTo>
                    <a:pt x="1082" y="712889"/>
                    <a:pt x="0" y="710277"/>
                    <a:pt x="0" y="707554"/>
                  </a:cubicBezTo>
                  <a:lnTo>
                    <a:pt x="0" y="10269"/>
                  </a:lnTo>
                  <a:cubicBezTo>
                    <a:pt x="0" y="7545"/>
                    <a:pt x="1082" y="4933"/>
                    <a:pt x="3008" y="3008"/>
                  </a:cubicBezTo>
                  <a:cubicBezTo>
                    <a:pt x="4933" y="1082"/>
                    <a:pt x="7545" y="0"/>
                    <a:pt x="10269" y="0"/>
                  </a:cubicBezTo>
                  <a:close/>
                </a:path>
              </a:pathLst>
            </a:custGeom>
            <a:solidFill>
              <a:srgbClr val="ADBD5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971326" cy="7559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664231" y="5426841"/>
            <a:ext cx="13595069" cy="2111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ANO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poskytovatel v žádosti doloží odhad nákladů na zajištění služby v území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výše dotace, do max 10% z celkových nákladů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Pokud není v území model společného financování služeb zaveden nemusí mít obce přehled o tom, jakou podporu získal poskytovatel od jiné obce a na jaký podíl z celkových nákladů na poskytování služeb v území obec přispívá.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27086" y="1645282"/>
            <a:ext cx="3387664" cy="3387664"/>
            <a:chOff x="0" y="0"/>
            <a:chExt cx="4516885" cy="4516885"/>
          </a:xfrm>
        </p:grpSpPr>
        <p:sp>
          <p:nvSpPr>
            <p:cNvPr id="11" name="Freeform 11"/>
            <p:cNvSpPr/>
            <p:nvPr/>
          </p:nvSpPr>
          <p:spPr>
            <a:xfrm rot="2700000">
              <a:off x="661483" y="661483"/>
              <a:ext cx="3193920" cy="3193920"/>
            </a:xfrm>
            <a:custGeom>
              <a:avLst/>
              <a:gdLst/>
              <a:ahLst/>
              <a:cxnLst/>
              <a:rect l="l" t="t" r="r" b="b"/>
              <a:pathLst>
                <a:path w="3193920" h="3193920">
                  <a:moveTo>
                    <a:pt x="0" y="0"/>
                  </a:moveTo>
                  <a:lnTo>
                    <a:pt x="3193920" y="0"/>
                  </a:lnTo>
                  <a:lnTo>
                    <a:pt x="3193920" y="3193920"/>
                  </a:lnTo>
                  <a:lnTo>
                    <a:pt x="0" y="319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585960" y="2031726"/>
              <a:ext cx="1344965" cy="4058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Výsledek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6567" y="4812410"/>
            <a:ext cx="3387664" cy="3387664"/>
            <a:chOff x="0" y="0"/>
            <a:chExt cx="4516885" cy="4516885"/>
          </a:xfrm>
        </p:grpSpPr>
        <p:sp>
          <p:nvSpPr>
            <p:cNvPr id="14" name="Freeform 14"/>
            <p:cNvSpPr/>
            <p:nvPr/>
          </p:nvSpPr>
          <p:spPr>
            <a:xfrm rot="2700000">
              <a:off x="661483" y="661483"/>
              <a:ext cx="3193920" cy="3193920"/>
            </a:xfrm>
            <a:custGeom>
              <a:avLst/>
              <a:gdLst/>
              <a:ahLst/>
              <a:cxnLst/>
              <a:rect l="l" t="t" r="r" b="b"/>
              <a:pathLst>
                <a:path w="3193920" h="3193920">
                  <a:moveTo>
                    <a:pt x="0" y="0"/>
                  </a:moveTo>
                  <a:lnTo>
                    <a:pt x="3193920" y="0"/>
                  </a:lnTo>
                  <a:lnTo>
                    <a:pt x="3193920" y="3193920"/>
                  </a:lnTo>
                  <a:lnTo>
                    <a:pt x="0" y="319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653318" y="2045648"/>
              <a:ext cx="1210248" cy="4058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Úspora?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000" y="7004047"/>
            <a:ext cx="3315683" cy="3315683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483725" y="555981"/>
            <a:ext cx="5668201" cy="2687672"/>
          </a:xfrm>
          <a:custGeom>
            <a:avLst/>
            <a:gdLst/>
            <a:ahLst/>
            <a:cxnLst/>
            <a:rect l="l" t="t" r="r" b="b"/>
            <a:pathLst>
              <a:path w="5668201" h="2687672">
                <a:moveTo>
                  <a:pt x="0" y="0"/>
                </a:moveTo>
                <a:lnTo>
                  <a:pt x="5668202" y="0"/>
                </a:lnTo>
                <a:lnTo>
                  <a:pt x="5668202" y="2687672"/>
                </a:lnTo>
                <a:lnTo>
                  <a:pt x="0" y="2687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15942071" y="6727090"/>
            <a:ext cx="1659930" cy="316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Více informací: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482602" y="5143500"/>
            <a:ext cx="3509367" cy="2136854"/>
            <a:chOff x="0" y="0"/>
            <a:chExt cx="4679156" cy="2849139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4679156" cy="2849139"/>
              <a:chOff x="0" y="0"/>
              <a:chExt cx="924278" cy="56279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924278" cy="562793"/>
              </a:xfrm>
              <a:custGeom>
                <a:avLst/>
                <a:gdLst/>
                <a:ahLst/>
                <a:cxnLst/>
                <a:rect l="l" t="t" r="r" b="b"/>
                <a:pathLst>
                  <a:path w="924278" h="562793">
                    <a:moveTo>
                      <a:pt x="44121" y="0"/>
                    </a:moveTo>
                    <a:lnTo>
                      <a:pt x="880156" y="0"/>
                    </a:lnTo>
                    <a:cubicBezTo>
                      <a:pt x="891858" y="0"/>
                      <a:pt x="903080" y="4648"/>
                      <a:pt x="911355" y="12923"/>
                    </a:cubicBezTo>
                    <a:cubicBezTo>
                      <a:pt x="919629" y="21197"/>
                      <a:pt x="924278" y="32420"/>
                      <a:pt x="924278" y="44121"/>
                    </a:cubicBezTo>
                    <a:lnTo>
                      <a:pt x="924278" y="518671"/>
                    </a:lnTo>
                    <a:cubicBezTo>
                      <a:pt x="924278" y="530373"/>
                      <a:pt x="919629" y="541596"/>
                      <a:pt x="911355" y="549870"/>
                    </a:cubicBezTo>
                    <a:cubicBezTo>
                      <a:pt x="903080" y="558144"/>
                      <a:pt x="891858" y="562793"/>
                      <a:pt x="880156" y="562793"/>
                    </a:cubicBezTo>
                    <a:lnTo>
                      <a:pt x="44121" y="562793"/>
                    </a:lnTo>
                    <a:cubicBezTo>
                      <a:pt x="32420" y="562793"/>
                      <a:pt x="21197" y="558144"/>
                      <a:pt x="12923" y="549870"/>
                    </a:cubicBezTo>
                    <a:cubicBezTo>
                      <a:pt x="4648" y="541596"/>
                      <a:pt x="0" y="530373"/>
                      <a:pt x="0" y="518671"/>
                    </a:cubicBezTo>
                    <a:lnTo>
                      <a:pt x="0" y="44121"/>
                    </a:lnTo>
                    <a:cubicBezTo>
                      <a:pt x="0" y="32420"/>
                      <a:pt x="4648" y="21197"/>
                      <a:pt x="12923" y="12923"/>
                    </a:cubicBezTo>
                    <a:cubicBezTo>
                      <a:pt x="21197" y="4648"/>
                      <a:pt x="32420" y="0"/>
                      <a:pt x="4412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924278" cy="6104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08404" y="399327"/>
              <a:ext cx="4062347" cy="2050486"/>
              <a:chOff x="0" y="0"/>
              <a:chExt cx="802439" cy="40503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02439" cy="405034"/>
              </a:xfrm>
              <a:custGeom>
                <a:avLst/>
                <a:gdLst/>
                <a:ahLst/>
                <a:cxnLst/>
                <a:rect l="l" t="t" r="r" b="b"/>
                <a:pathLst>
                  <a:path w="802439" h="405034">
                    <a:moveTo>
                      <a:pt x="50821" y="0"/>
                    </a:moveTo>
                    <a:lnTo>
                      <a:pt x="751618" y="0"/>
                    </a:lnTo>
                    <a:cubicBezTo>
                      <a:pt x="779686" y="0"/>
                      <a:pt x="802439" y="22753"/>
                      <a:pt x="802439" y="50821"/>
                    </a:cubicBezTo>
                    <a:lnTo>
                      <a:pt x="802439" y="354214"/>
                    </a:lnTo>
                    <a:cubicBezTo>
                      <a:pt x="802439" y="382281"/>
                      <a:pt x="779686" y="405034"/>
                      <a:pt x="751618" y="405034"/>
                    </a:cubicBezTo>
                    <a:lnTo>
                      <a:pt x="50821" y="405034"/>
                    </a:lnTo>
                    <a:cubicBezTo>
                      <a:pt x="22753" y="405034"/>
                      <a:pt x="0" y="382281"/>
                      <a:pt x="0" y="354214"/>
                    </a:cubicBezTo>
                    <a:lnTo>
                      <a:pt x="0" y="50821"/>
                    </a:lnTo>
                    <a:cubicBezTo>
                      <a:pt x="0" y="22753"/>
                      <a:pt x="22753" y="0"/>
                      <a:pt x="50821" y="0"/>
                    </a:cubicBezTo>
                    <a:close/>
                  </a:path>
                </a:pathLst>
              </a:custGeom>
              <a:solidFill>
                <a:srgbClr val="B4B4B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802439" cy="443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632574" y="471099"/>
              <a:ext cx="3414007" cy="1859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Lenka Stehnová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koordinátorka</a:t>
              </a:r>
            </a:p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komunitního plánování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272123" y="3006646"/>
            <a:ext cx="3743754" cy="2136854"/>
            <a:chOff x="0" y="0"/>
            <a:chExt cx="4991672" cy="2849139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4991672" cy="2849139"/>
              <a:chOff x="0" y="0"/>
              <a:chExt cx="986009" cy="56279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986009" cy="562793"/>
              </a:xfrm>
              <a:custGeom>
                <a:avLst/>
                <a:gdLst/>
                <a:ahLst/>
                <a:cxnLst/>
                <a:rect l="l" t="t" r="r" b="b"/>
                <a:pathLst>
                  <a:path w="986009" h="562793">
                    <a:moveTo>
                      <a:pt x="41359" y="0"/>
                    </a:moveTo>
                    <a:lnTo>
                      <a:pt x="944650" y="0"/>
                    </a:lnTo>
                    <a:cubicBezTo>
                      <a:pt x="955619" y="0"/>
                      <a:pt x="966139" y="4357"/>
                      <a:pt x="973896" y="12114"/>
                    </a:cubicBezTo>
                    <a:cubicBezTo>
                      <a:pt x="981652" y="19870"/>
                      <a:pt x="986009" y="30390"/>
                      <a:pt x="986009" y="41359"/>
                    </a:cubicBezTo>
                    <a:lnTo>
                      <a:pt x="986009" y="521434"/>
                    </a:lnTo>
                    <a:cubicBezTo>
                      <a:pt x="986009" y="544276"/>
                      <a:pt x="967492" y="562793"/>
                      <a:pt x="944650" y="562793"/>
                    </a:cubicBezTo>
                    <a:lnTo>
                      <a:pt x="41359" y="562793"/>
                    </a:lnTo>
                    <a:cubicBezTo>
                      <a:pt x="18517" y="562793"/>
                      <a:pt x="0" y="544276"/>
                      <a:pt x="0" y="521434"/>
                    </a:cubicBezTo>
                    <a:lnTo>
                      <a:pt x="0" y="41359"/>
                    </a:lnTo>
                    <a:cubicBezTo>
                      <a:pt x="0" y="18517"/>
                      <a:pt x="18517" y="0"/>
                      <a:pt x="4135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986009" cy="6104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312516" y="399327"/>
              <a:ext cx="4366639" cy="2050486"/>
              <a:chOff x="0" y="0"/>
              <a:chExt cx="862546" cy="40503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62546" cy="405034"/>
              </a:xfrm>
              <a:custGeom>
                <a:avLst/>
                <a:gdLst/>
                <a:ahLst/>
                <a:cxnLst/>
                <a:rect l="l" t="t" r="r" b="b"/>
                <a:pathLst>
                  <a:path w="862546" h="405034">
                    <a:moveTo>
                      <a:pt x="47279" y="0"/>
                    </a:moveTo>
                    <a:lnTo>
                      <a:pt x="815267" y="0"/>
                    </a:lnTo>
                    <a:cubicBezTo>
                      <a:pt x="827806" y="0"/>
                      <a:pt x="839832" y="4981"/>
                      <a:pt x="848698" y="13848"/>
                    </a:cubicBezTo>
                    <a:cubicBezTo>
                      <a:pt x="857565" y="22714"/>
                      <a:pt x="862546" y="34740"/>
                      <a:pt x="862546" y="47279"/>
                    </a:cubicBezTo>
                    <a:lnTo>
                      <a:pt x="862546" y="357755"/>
                    </a:lnTo>
                    <a:cubicBezTo>
                      <a:pt x="862546" y="383867"/>
                      <a:pt x="841378" y="405034"/>
                      <a:pt x="815267" y="405034"/>
                    </a:cubicBezTo>
                    <a:lnTo>
                      <a:pt x="47279" y="405034"/>
                    </a:lnTo>
                    <a:cubicBezTo>
                      <a:pt x="34740" y="405034"/>
                      <a:pt x="22714" y="400053"/>
                      <a:pt x="13848" y="391186"/>
                    </a:cubicBezTo>
                    <a:cubicBezTo>
                      <a:pt x="4981" y="382320"/>
                      <a:pt x="0" y="370294"/>
                      <a:pt x="0" y="357755"/>
                    </a:cubicBezTo>
                    <a:lnTo>
                      <a:pt x="0" y="47279"/>
                    </a:lnTo>
                    <a:cubicBezTo>
                      <a:pt x="0" y="34740"/>
                      <a:pt x="4981" y="22714"/>
                      <a:pt x="13848" y="13848"/>
                    </a:cubicBezTo>
                    <a:cubicBezTo>
                      <a:pt x="22714" y="4981"/>
                      <a:pt x="34740" y="0"/>
                      <a:pt x="47279" y="0"/>
                    </a:cubicBezTo>
                    <a:close/>
                  </a:path>
                </a:pathLst>
              </a:custGeom>
              <a:solidFill>
                <a:srgbClr val="ADBD58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62546" cy="443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250531" y="706027"/>
              <a:ext cx="2490611" cy="1389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Vladimír Stříbrný</a:t>
              </a:r>
            </a:p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předseda DSO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057274" y="5143500"/>
            <a:ext cx="3743754" cy="2136854"/>
            <a:chOff x="0" y="0"/>
            <a:chExt cx="4991672" cy="284913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4991672" cy="2849139"/>
              <a:chOff x="0" y="0"/>
              <a:chExt cx="986009" cy="56279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986009" cy="562793"/>
              </a:xfrm>
              <a:custGeom>
                <a:avLst/>
                <a:gdLst/>
                <a:ahLst/>
                <a:cxnLst/>
                <a:rect l="l" t="t" r="r" b="b"/>
                <a:pathLst>
                  <a:path w="986009" h="562793">
                    <a:moveTo>
                      <a:pt x="41359" y="0"/>
                    </a:moveTo>
                    <a:lnTo>
                      <a:pt x="944650" y="0"/>
                    </a:lnTo>
                    <a:cubicBezTo>
                      <a:pt x="955619" y="0"/>
                      <a:pt x="966139" y="4357"/>
                      <a:pt x="973896" y="12114"/>
                    </a:cubicBezTo>
                    <a:cubicBezTo>
                      <a:pt x="981652" y="19870"/>
                      <a:pt x="986009" y="30390"/>
                      <a:pt x="986009" y="41359"/>
                    </a:cubicBezTo>
                    <a:lnTo>
                      <a:pt x="986009" y="521434"/>
                    </a:lnTo>
                    <a:cubicBezTo>
                      <a:pt x="986009" y="544276"/>
                      <a:pt x="967492" y="562793"/>
                      <a:pt x="944650" y="562793"/>
                    </a:cubicBezTo>
                    <a:lnTo>
                      <a:pt x="41359" y="562793"/>
                    </a:lnTo>
                    <a:cubicBezTo>
                      <a:pt x="18517" y="562793"/>
                      <a:pt x="0" y="544276"/>
                      <a:pt x="0" y="521434"/>
                    </a:cubicBezTo>
                    <a:lnTo>
                      <a:pt x="0" y="41359"/>
                    </a:lnTo>
                    <a:cubicBezTo>
                      <a:pt x="0" y="18517"/>
                      <a:pt x="18517" y="0"/>
                      <a:pt x="4135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986009" cy="6104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312516" y="382883"/>
              <a:ext cx="4366639" cy="2050486"/>
              <a:chOff x="0" y="0"/>
              <a:chExt cx="862546" cy="405034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62546" cy="405034"/>
              </a:xfrm>
              <a:custGeom>
                <a:avLst/>
                <a:gdLst/>
                <a:ahLst/>
                <a:cxnLst/>
                <a:rect l="l" t="t" r="r" b="b"/>
                <a:pathLst>
                  <a:path w="862546" h="405034">
                    <a:moveTo>
                      <a:pt x="47279" y="0"/>
                    </a:moveTo>
                    <a:lnTo>
                      <a:pt x="815267" y="0"/>
                    </a:lnTo>
                    <a:cubicBezTo>
                      <a:pt x="827806" y="0"/>
                      <a:pt x="839832" y="4981"/>
                      <a:pt x="848698" y="13848"/>
                    </a:cubicBezTo>
                    <a:cubicBezTo>
                      <a:pt x="857565" y="22714"/>
                      <a:pt x="862546" y="34740"/>
                      <a:pt x="862546" y="47279"/>
                    </a:cubicBezTo>
                    <a:lnTo>
                      <a:pt x="862546" y="357755"/>
                    </a:lnTo>
                    <a:cubicBezTo>
                      <a:pt x="862546" y="383867"/>
                      <a:pt x="841378" y="405034"/>
                      <a:pt x="815267" y="405034"/>
                    </a:cubicBezTo>
                    <a:lnTo>
                      <a:pt x="47279" y="405034"/>
                    </a:lnTo>
                    <a:cubicBezTo>
                      <a:pt x="34740" y="405034"/>
                      <a:pt x="22714" y="400053"/>
                      <a:pt x="13848" y="391186"/>
                    </a:cubicBezTo>
                    <a:cubicBezTo>
                      <a:pt x="4981" y="382320"/>
                      <a:pt x="0" y="370294"/>
                      <a:pt x="0" y="357755"/>
                    </a:cubicBezTo>
                    <a:lnTo>
                      <a:pt x="0" y="47279"/>
                    </a:lnTo>
                    <a:cubicBezTo>
                      <a:pt x="0" y="34740"/>
                      <a:pt x="4981" y="22714"/>
                      <a:pt x="13848" y="13848"/>
                    </a:cubicBezTo>
                    <a:cubicBezTo>
                      <a:pt x="22714" y="4981"/>
                      <a:pt x="34740" y="0"/>
                      <a:pt x="47279" y="0"/>
                    </a:cubicBezTo>
                    <a:close/>
                  </a:path>
                </a:pathLst>
              </a:custGeom>
              <a:solidFill>
                <a:srgbClr val="B4B4B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862546" cy="4526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778360" y="1181408"/>
              <a:ext cx="3434953" cy="4058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Děkujeme za pozornost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272123" y="7369576"/>
            <a:ext cx="3743754" cy="2136854"/>
            <a:chOff x="0" y="0"/>
            <a:chExt cx="4991672" cy="284913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4991672" cy="2849139"/>
              <a:chOff x="0" y="0"/>
              <a:chExt cx="986009" cy="562793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986009" cy="562793"/>
              </a:xfrm>
              <a:custGeom>
                <a:avLst/>
                <a:gdLst/>
                <a:ahLst/>
                <a:cxnLst/>
                <a:rect l="l" t="t" r="r" b="b"/>
                <a:pathLst>
                  <a:path w="986009" h="562793">
                    <a:moveTo>
                      <a:pt x="41359" y="0"/>
                    </a:moveTo>
                    <a:lnTo>
                      <a:pt x="944650" y="0"/>
                    </a:lnTo>
                    <a:cubicBezTo>
                      <a:pt x="955619" y="0"/>
                      <a:pt x="966139" y="4357"/>
                      <a:pt x="973896" y="12114"/>
                    </a:cubicBezTo>
                    <a:cubicBezTo>
                      <a:pt x="981652" y="19870"/>
                      <a:pt x="986009" y="30390"/>
                      <a:pt x="986009" y="41359"/>
                    </a:cubicBezTo>
                    <a:lnTo>
                      <a:pt x="986009" y="521434"/>
                    </a:lnTo>
                    <a:cubicBezTo>
                      <a:pt x="986009" y="544276"/>
                      <a:pt x="967492" y="562793"/>
                      <a:pt x="944650" y="562793"/>
                    </a:cubicBezTo>
                    <a:lnTo>
                      <a:pt x="41359" y="562793"/>
                    </a:lnTo>
                    <a:cubicBezTo>
                      <a:pt x="18517" y="562793"/>
                      <a:pt x="0" y="544276"/>
                      <a:pt x="0" y="521434"/>
                    </a:cubicBezTo>
                    <a:lnTo>
                      <a:pt x="0" y="41359"/>
                    </a:lnTo>
                    <a:cubicBezTo>
                      <a:pt x="0" y="18517"/>
                      <a:pt x="18517" y="0"/>
                      <a:pt x="4135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986009" cy="6104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312516" y="399327"/>
              <a:ext cx="4366639" cy="2050486"/>
              <a:chOff x="0" y="0"/>
              <a:chExt cx="862546" cy="405034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62546" cy="405034"/>
              </a:xfrm>
              <a:custGeom>
                <a:avLst/>
                <a:gdLst/>
                <a:ahLst/>
                <a:cxnLst/>
                <a:rect l="l" t="t" r="r" b="b"/>
                <a:pathLst>
                  <a:path w="862546" h="405034">
                    <a:moveTo>
                      <a:pt x="47279" y="0"/>
                    </a:moveTo>
                    <a:lnTo>
                      <a:pt x="815267" y="0"/>
                    </a:lnTo>
                    <a:cubicBezTo>
                      <a:pt x="827806" y="0"/>
                      <a:pt x="839832" y="4981"/>
                      <a:pt x="848698" y="13848"/>
                    </a:cubicBezTo>
                    <a:cubicBezTo>
                      <a:pt x="857565" y="22714"/>
                      <a:pt x="862546" y="34740"/>
                      <a:pt x="862546" y="47279"/>
                    </a:cubicBezTo>
                    <a:lnTo>
                      <a:pt x="862546" y="357755"/>
                    </a:lnTo>
                    <a:cubicBezTo>
                      <a:pt x="862546" y="383867"/>
                      <a:pt x="841378" y="405034"/>
                      <a:pt x="815267" y="405034"/>
                    </a:cubicBezTo>
                    <a:lnTo>
                      <a:pt x="47279" y="405034"/>
                    </a:lnTo>
                    <a:cubicBezTo>
                      <a:pt x="34740" y="405034"/>
                      <a:pt x="22714" y="400053"/>
                      <a:pt x="13848" y="391186"/>
                    </a:cubicBezTo>
                    <a:cubicBezTo>
                      <a:pt x="4981" y="382320"/>
                      <a:pt x="0" y="370294"/>
                      <a:pt x="0" y="357755"/>
                    </a:cubicBezTo>
                    <a:lnTo>
                      <a:pt x="0" y="47279"/>
                    </a:lnTo>
                    <a:cubicBezTo>
                      <a:pt x="0" y="34740"/>
                      <a:pt x="4981" y="22714"/>
                      <a:pt x="13848" y="13848"/>
                    </a:cubicBezTo>
                    <a:cubicBezTo>
                      <a:pt x="22714" y="4981"/>
                      <a:pt x="34740" y="0"/>
                      <a:pt x="47279" y="0"/>
                    </a:cubicBezTo>
                    <a:close/>
                  </a:path>
                </a:pathLst>
              </a:custGeom>
              <a:solidFill>
                <a:srgbClr val="6DC3DE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38100"/>
                <a:ext cx="862546" cy="443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491728" y="729690"/>
              <a:ext cx="4008217" cy="13421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Anna Randáková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manažerka DSO</a:t>
              </a:r>
            </a:p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dsofrydlantsko@gmail.com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412</Words>
  <Application>Microsoft Office PowerPoint</Application>
  <PresentationFormat>Vlastní</PresentationFormat>
  <Paragraphs>91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TT Hoves Bold</vt:lpstr>
      <vt:lpstr>Calibri</vt:lpstr>
      <vt:lpstr>Arial</vt:lpstr>
      <vt:lpstr>Open Sans Bold</vt:lpstr>
      <vt:lpstr>TT Hoves Bold Italics</vt:lpstr>
      <vt:lpstr>Bricolage Grotesque 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 spolupráce</dc:title>
  <dc:creator>Liška</dc:creator>
  <cp:lastModifiedBy>Viktor Liška (Voticko)</cp:lastModifiedBy>
  <cp:revision>2</cp:revision>
  <dcterms:created xsi:type="dcterms:W3CDTF">2006-08-16T00:00:00Z</dcterms:created>
  <dcterms:modified xsi:type="dcterms:W3CDTF">2026-01-19T09:50:48Z</dcterms:modified>
  <dc:identifier>DAG-k7j4BCE</dc:identifier>
</cp:coreProperties>
</file>